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8" r:id="rId3"/>
    <p:sldId id="271" r:id="rId4"/>
    <p:sldId id="269" r:id="rId5"/>
    <p:sldId id="265" r:id="rId6"/>
    <p:sldId id="257" r:id="rId7"/>
    <p:sldId id="258" r:id="rId8"/>
    <p:sldId id="259" r:id="rId9"/>
    <p:sldId id="260" r:id="rId10"/>
    <p:sldId id="264" r:id="rId11"/>
    <p:sldId id="261" r:id="rId12"/>
    <p:sldId id="262" r:id="rId13"/>
    <p:sldId id="263" r:id="rId14"/>
    <p:sldId id="280" r:id="rId15"/>
    <p:sldId id="270" r:id="rId16"/>
    <p:sldId id="272" r:id="rId17"/>
    <p:sldId id="266" r:id="rId18"/>
    <p:sldId id="267" r:id="rId19"/>
    <p:sldId id="292" r:id="rId20"/>
    <p:sldId id="287" r:id="rId21"/>
    <p:sldId id="274" r:id="rId22"/>
    <p:sldId id="273" r:id="rId23"/>
    <p:sldId id="275" r:id="rId24"/>
    <p:sldId id="277" r:id="rId25"/>
    <p:sldId id="278" r:id="rId26"/>
    <p:sldId id="279" r:id="rId27"/>
    <p:sldId id="281" r:id="rId28"/>
    <p:sldId id="282" r:id="rId29"/>
    <p:sldId id="288" r:id="rId30"/>
    <p:sldId id="286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5A52E-B4EF-4D37-AFCC-1D09CA1E2601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191F8-A1D9-4514-9AB9-4CAD25D21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2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Note: If you enter the top Start and End Date and Number of Periods and click the Build Periods button, the Budget Periods sub-section will populate for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0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interface</a:t>
            </a:r>
            <a:r>
              <a:rPr lang="en-US" baseline="0" dirty="0"/>
              <a:t> with Grants.gov or other Sponsors’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0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0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0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0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0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2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interface</a:t>
            </a:r>
            <a:r>
              <a:rPr lang="en-US" baseline="0" dirty="0"/>
              <a:t> with Grants.gov or other Sponsors’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37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interface</a:t>
            </a:r>
            <a:r>
              <a:rPr lang="en-US" baseline="0" dirty="0"/>
              <a:t> with Grants.gov or other Sponsors’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9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While entering a budget at this stage is not a required field, entering it will be required by any approver. (Click the “1” hyperlink under the Budget Period section and add Budget Items.)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not interface</a:t>
            </a:r>
            <a:r>
              <a:rPr lang="en-US" baseline="0" dirty="0"/>
              <a:t> with Grants.gov or other Sponsors’ portal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While entering Professionals</a:t>
            </a:r>
            <a:r>
              <a:rPr lang="en-US" baseline="0" dirty="0" smtClean="0"/>
              <a:t> </a:t>
            </a:r>
            <a:r>
              <a:rPr lang="en-US" dirty="0" smtClean="0"/>
              <a:t>at this stage is not a required field, entering it will be required by any approver and will enable the workflow.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Once a Location is selected, the subsequent fields will pre-populate.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1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This tab is not required to create a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78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This tab is not required to create a proposal.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8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This tab is not required to create a proposal.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191F8-A1D9-4514-9AB9-4CAD25D21B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3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F676F-D5DE-418A-939B-3073D6FEEF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93408" y="1319372"/>
            <a:ext cx="8236688" cy="5044851"/>
          </a:xfrm>
        </p:spPr>
        <p:txBody>
          <a:bodyPr/>
          <a:lstStyle>
            <a:lvl1pPr marL="285750" indent="-285750">
              <a:defRPr sz="2800">
                <a:latin typeface="Calibri" panose="020F0502020204030204" pitchFamily="34" charset="0"/>
              </a:defRPr>
            </a:lvl1pPr>
            <a:lvl2pPr marL="512763" indent="-227013">
              <a:defRPr>
                <a:latin typeface="Calibri" panose="020F0502020204030204" pitchFamily="34" charset="0"/>
              </a:defRPr>
            </a:lvl2pPr>
            <a:lvl3pPr marL="746125" indent="-174625">
              <a:spcAft>
                <a:spcPts val="600"/>
              </a:spcAft>
              <a:buSzPct val="100000"/>
              <a:defRPr>
                <a:latin typeface="Calibri" panose="020F0502020204030204" pitchFamily="34" charset="0"/>
              </a:defRPr>
            </a:lvl3pPr>
            <a:lvl4pPr marL="919163" indent="-173038">
              <a:spcAft>
                <a:spcPts val="6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600"/>
              </a:spcAft>
              <a:defRPr baseline="0">
                <a:latin typeface="Calibri" panose="020F0502020204030204" pitchFamily="34" charset="0"/>
              </a:defRPr>
            </a:lvl5pPr>
            <a:lvl6pPr marL="2286000" indent="-225425">
              <a:spcAft>
                <a:spcPts val="600"/>
              </a:spcAft>
              <a:buFontTx/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573392" y="6443103"/>
            <a:ext cx="40669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74630" y="6532557"/>
            <a:ext cx="3835387" cy="249201"/>
          </a:xfrm>
          <a:prstGeom prst="rect">
            <a:avLst/>
          </a:prstGeom>
        </p:spPr>
        <p:txBody>
          <a:bodyPr/>
          <a:lstStyle>
            <a:lvl1pPr algn="r">
              <a:defRPr sz="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©2015 Trinity Health - Livonia, MI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93408" y="359254"/>
            <a:ext cx="8229600" cy="664874"/>
          </a:xfrm>
          <a:prstGeom prst="rect">
            <a:avLst/>
          </a:prstGeom>
        </p:spPr>
        <p:txBody>
          <a:bodyPr vert="horz" lIns="0" tIns="0" rIns="91440" bIns="45720" rtlCol="0" anchor="ctr" anchorCtr="0"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76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0BDABC5-FD14-475E-AD95-464C1B694570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008040-EEE0-4C49-A5B5-130BF7BDEC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1"/>
            <a:ext cx="8610600" cy="182976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PeopleSoft Grants Module:</a:t>
            </a:r>
            <a:br>
              <a:rPr lang="en-US" dirty="0" smtClean="0"/>
            </a:br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11/08/17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8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Hyperlink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03909"/>
            <a:ext cx="7718425" cy="5096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Certifications Tab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828800"/>
            <a:ext cx="8543925" cy="3610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Tab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672080"/>
            <a:ext cx="8048625" cy="4123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Attachments Tab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945853"/>
            <a:ext cx="8658225" cy="3221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004" y="152400"/>
            <a:ext cx="8229600" cy="914400"/>
          </a:xfrm>
        </p:spPr>
        <p:txBody>
          <a:bodyPr/>
          <a:lstStyle/>
          <a:p>
            <a:r>
              <a:rPr lang="en-US" dirty="0" smtClean="0"/>
              <a:t>Copy Proposal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7214" y="99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You can copy proposal data without re-entering data. Helpful with non-competing application, resubmission and continuation</a:t>
            </a:r>
          </a:p>
        </p:txBody>
      </p:sp>
      <p:pic>
        <p:nvPicPr>
          <p:cNvPr id="5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59686"/>
            <a:ext cx="6902746" cy="428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1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Demo</a:t>
            </a:r>
            <a:r>
              <a:rPr lang="en-US" sz="4800" dirty="0" smtClean="0"/>
              <a:t>: </a:t>
            </a:r>
            <a:r>
              <a:rPr lang="en-US" sz="4500" dirty="0" smtClean="0"/>
              <a:t>Post-Award 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Award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Reports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WorkCenters</a:t>
            </a:r>
            <a:endParaRPr lang="en-US" sz="2400" dirty="0" smtClean="0"/>
          </a:p>
          <a:p>
            <a:endParaRPr lang="en-US" sz="4500" dirty="0" smtClean="0"/>
          </a:p>
          <a:p>
            <a:endParaRPr lang="en-US" sz="4500" dirty="0"/>
          </a:p>
        </p:txBody>
      </p:sp>
      <p:pic>
        <p:nvPicPr>
          <p:cNvPr id="3" name="Picture 2" descr="Oracle PeopleSoft Sign-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1000" y="1219200"/>
            <a:ext cx="8236688" cy="4419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Your Project and Contract are </a:t>
            </a:r>
            <a:r>
              <a:rPr lang="en-US" sz="2400" u="sng" dirty="0" smtClean="0"/>
              <a:t>automatically created </a:t>
            </a:r>
            <a:r>
              <a:rPr lang="en-US" sz="2400" dirty="0" smtClean="0"/>
              <a:t>by this button.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5177" y="635621"/>
            <a:ext cx="8229600" cy="664874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Generate an Award: Illustration</a:t>
            </a:r>
          </a:p>
        </p:txBody>
      </p:sp>
      <p:pic>
        <p:nvPicPr>
          <p:cNvPr id="13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1846"/>
          <a:stretch/>
        </p:blipFill>
        <p:spPr>
          <a:xfrm>
            <a:off x="659104" y="2057400"/>
            <a:ext cx="7867903" cy="36224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961" y="5351583"/>
            <a:ext cx="1453662" cy="3282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Standard Grants Forms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7391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You can use Grants module to fill standard, federal forms: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Grants Application (PHS-398)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Non-Competing Grants Progress Report (PHS-2590)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Federal Financial Report (SF-425)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err="1" smtClean="0"/>
              <a:t>Biosketch</a:t>
            </a:r>
            <a:r>
              <a:rPr lang="en-US" sz="2000" dirty="0" smtClean="0"/>
              <a:t> </a:t>
            </a:r>
          </a:p>
        </p:txBody>
      </p:sp>
      <p:pic>
        <p:nvPicPr>
          <p:cNvPr id="6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463" y="116624"/>
            <a:ext cx="8229600" cy="914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PS Standard Fed Grants Forms: </a:t>
            </a:r>
            <a:r>
              <a:rPr lang="en-US" sz="2800" dirty="0" smtClean="0"/>
              <a:t>Illustration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199"/>
            <a:ext cx="3886200" cy="3031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96" y="838199"/>
            <a:ext cx="3505200" cy="3162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21682"/>
            <a:ext cx="3838407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533400" y="3910979"/>
            <a:ext cx="152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PHS 398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8873" y="6248400"/>
            <a:ext cx="1981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PHS </a:t>
            </a:r>
            <a:r>
              <a:rPr lang="en-US" dirty="0" err="1" smtClean="0">
                <a:solidFill>
                  <a:srgbClr val="FF0000"/>
                </a:solidFill>
              </a:rPr>
              <a:t>Biosketch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2895600"/>
            <a:ext cx="1419394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PHS 2590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2" descr="Oracle PeopleSoft Sign-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42" y="3635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1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&amp;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Grants Module Delivered Functionality and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spcBef>
                <a:spcPct val="85000"/>
              </a:spcBef>
            </a:pPr>
            <a:r>
              <a:rPr lang="en-US" sz="1400" b="1" dirty="0"/>
              <a:t>Features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dirty="0"/>
              <a:t>Manage the complete grant life cycle from proposals to award including workflow and approvals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</a:rPr>
              <a:t>Setup award from proposal including budget, revenue and billing, </a:t>
            </a:r>
            <a:r>
              <a:rPr lang="en-US" sz="1400" b="1" dirty="0" err="1">
                <a:solidFill>
                  <a:srgbClr val="FF0000"/>
                </a:solidFill>
              </a:rPr>
              <a:t>etc</a:t>
            </a:r>
            <a:endParaRPr lang="en-US" sz="1400" b="1" dirty="0">
              <a:solidFill>
                <a:srgbClr val="FF0000"/>
              </a:solidFill>
            </a:endParaRPr>
          </a:p>
          <a:p>
            <a:pPr marL="580644" lvl="2" indent="-342900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</a:rPr>
              <a:t>Establish and track milestones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</a:rPr>
              <a:t>P</a:t>
            </a:r>
            <a:r>
              <a:rPr lang="en-US" sz="1400" b="1" dirty="0">
                <a:solidFill>
                  <a:srgbClr val="FF0000"/>
                </a:solidFill>
              </a:rPr>
              <a:t>rocess facilities and administration costs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dirty="0"/>
              <a:t>Process bills for cash and letter of credit awards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</a:rPr>
              <a:t>Generate standard financial reports (e.g. SPF-425 Federal Financial Report)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dirty="0"/>
              <a:t>Capture profile data about your State agency, sponsors/grantors, grantees, </a:t>
            </a:r>
            <a:r>
              <a:rPr lang="en-US" sz="1400" dirty="0" err="1"/>
              <a:t>etc</a:t>
            </a:r>
            <a:endParaRPr lang="en-US" sz="1400" dirty="0"/>
          </a:p>
          <a:p>
            <a:pPr marL="580644" lvl="2" indent="-342900">
              <a:spcBef>
                <a:spcPts val="0"/>
              </a:spcBef>
            </a:pPr>
            <a:r>
              <a:rPr lang="en-US" sz="1400" dirty="0"/>
              <a:t>Facilitates the submissions of PHS proposal applications &amp; forms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</a:rPr>
              <a:t>Grants </a:t>
            </a:r>
            <a:r>
              <a:rPr lang="en-US" sz="1400" b="1" dirty="0" err="1">
                <a:solidFill>
                  <a:srgbClr val="FF0000"/>
                </a:solidFill>
              </a:rPr>
              <a:t>WorkCenter</a:t>
            </a:r>
            <a:endParaRPr lang="en-US" sz="1400" b="1" dirty="0">
              <a:solidFill>
                <a:srgbClr val="FF0000"/>
              </a:solidFill>
            </a:endParaRPr>
          </a:p>
          <a:p>
            <a:pPr marL="580644" lvl="2" indent="-342900">
              <a:spcBef>
                <a:spcPts val="0"/>
              </a:spcBef>
            </a:pPr>
            <a:r>
              <a:rPr lang="en-US" sz="1400" dirty="0"/>
              <a:t>Support award closeout</a:t>
            </a:r>
          </a:p>
          <a:p>
            <a:pPr marL="237744" lvl="2" indent="0">
              <a:spcBef>
                <a:spcPts val="0"/>
              </a:spcBef>
              <a:buNone/>
            </a:pPr>
            <a:endParaRPr lang="en-US" sz="1400" dirty="0"/>
          </a:p>
          <a:p>
            <a:pPr marL="342900" lvl="1" indent="-342900">
              <a:spcBef>
                <a:spcPts val="0"/>
              </a:spcBef>
            </a:pPr>
            <a:r>
              <a:rPr lang="en-US" sz="1400" b="1" dirty="0"/>
              <a:t>Benefits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dirty="0"/>
              <a:t>Reduces duplicate entry and paper based processes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</a:rPr>
              <a:t>Single repository of proposals and awards</a:t>
            </a:r>
          </a:p>
          <a:p>
            <a:pPr marL="864108" lvl="3" indent="-342900">
              <a:spcBef>
                <a:spcPts val="0"/>
              </a:spcBef>
            </a:pPr>
            <a:r>
              <a:rPr lang="en-US" sz="1400" dirty="0"/>
              <a:t>Improves Agency and Statewide data analysis capabilities</a:t>
            </a:r>
          </a:p>
          <a:p>
            <a:pPr marL="864108" lvl="3" indent="-342900">
              <a:spcBef>
                <a:spcPts val="0"/>
              </a:spcBef>
            </a:pPr>
            <a:r>
              <a:rPr lang="en-US" sz="1400" dirty="0"/>
              <a:t>Improves Agency and Statewide transparency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dirty="0"/>
              <a:t>Builds upon existing Core-CT modules such as AR/Billing and Project Costing</a:t>
            </a:r>
          </a:p>
          <a:p>
            <a:pPr marL="864108" lvl="3" indent="-342900">
              <a:spcBef>
                <a:spcPts val="0"/>
              </a:spcBef>
            </a:pPr>
            <a:r>
              <a:rPr lang="en-US" sz="1400" dirty="0"/>
              <a:t>Integrates with Project Costing for cost collections and budgeting</a:t>
            </a:r>
          </a:p>
          <a:p>
            <a:pPr marL="864108" lvl="3" indent="-342900">
              <a:spcBef>
                <a:spcPts val="0"/>
              </a:spcBef>
            </a:pPr>
            <a:r>
              <a:rPr lang="en-US" sz="1400" dirty="0"/>
              <a:t>Integrates with AR, Billing, Contracts for Billing and Revenue</a:t>
            </a:r>
          </a:p>
          <a:p>
            <a:pPr marL="580644" lvl="2" indent="-342900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</a:rPr>
              <a:t>Ability to copy previous proposals for continuation, resubmission, </a:t>
            </a:r>
            <a:r>
              <a:rPr lang="en-US" sz="1400" b="1" dirty="0" err="1">
                <a:solidFill>
                  <a:srgbClr val="FF0000"/>
                </a:solidFill>
              </a:rPr>
              <a:t>etc</a:t>
            </a:r>
            <a:endParaRPr lang="en-US" sz="1400" b="1" dirty="0">
              <a:solidFill>
                <a:srgbClr val="FF0000"/>
              </a:solidFill>
            </a:endParaRPr>
          </a:p>
          <a:p>
            <a:pPr marL="580644" lvl="2" indent="-342900">
              <a:spcBef>
                <a:spcPts val="0"/>
              </a:spcBef>
            </a:pPr>
            <a:r>
              <a:rPr lang="en-US" sz="1400" b="1" dirty="0">
                <a:solidFill>
                  <a:srgbClr val="FF0000"/>
                </a:solidFill>
              </a:rPr>
              <a:t>Enforces a standard business process</a:t>
            </a:r>
          </a:p>
          <a:p>
            <a:pPr marL="864108" lvl="3" indent="-342900">
              <a:spcBef>
                <a:spcPts val="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B83CE-C984-4656-82D0-707DDC26CA3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Oracle PeopleSoft Sign-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174" y="112097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6320" y="883452"/>
            <a:ext cx="8236688" cy="493309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PS Grants Delivered Interactive Reports allow for dynamic Real Time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Proposal Inventory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Award Inventory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Federal Financial Report (FFR SF425)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Project Forecast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408" y="218578"/>
            <a:ext cx="8229600" cy="664874"/>
          </a:xfrm>
        </p:spPr>
        <p:txBody>
          <a:bodyPr>
            <a:normAutofit fontScale="90000"/>
          </a:bodyPr>
          <a:lstStyle/>
          <a:p>
            <a:r>
              <a:rPr lang="en-US" dirty="0"/>
              <a:t>Reporting &amp; Analysis</a:t>
            </a:r>
            <a:endParaRPr lang="en-US" sz="4400" dirty="0"/>
          </a:p>
        </p:txBody>
      </p:sp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36" y="105523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06544C-6841-4110-9002-06DBD34B0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599" y="3200400"/>
            <a:ext cx="5984505" cy="32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8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6320" y="1024129"/>
            <a:ext cx="8236688" cy="430987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u="sng" dirty="0" smtClean="0"/>
              <a:t>Proposal Inventory</a:t>
            </a:r>
            <a:r>
              <a:rPr lang="en-US" sz="2400" dirty="0" smtClean="0"/>
              <a:t>: List all your pending proposals across your agency.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551" y="303184"/>
            <a:ext cx="8229600" cy="6648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Reports: </a:t>
            </a:r>
            <a:r>
              <a:rPr lang="en-US" dirty="0">
                <a:latin typeface="+mj-lt"/>
              </a:rPr>
              <a:t>Illustration</a:t>
            </a:r>
          </a:p>
        </p:txBody>
      </p:sp>
      <p:pic>
        <p:nvPicPr>
          <p:cNvPr id="13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482744" cy="443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E6A72A-AC19-4803-9BFC-62753D65164C}"/>
              </a:ext>
            </a:extLst>
          </p:cNvPr>
          <p:cNvSpPr/>
          <p:nvPr/>
        </p:nvSpPr>
        <p:spPr>
          <a:xfrm>
            <a:off x="1981200" y="3505200"/>
            <a:ext cx="1371600" cy="297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F43F95-AB21-463F-B7FF-A1DD6FFAC86D}"/>
              </a:ext>
            </a:extLst>
          </p:cNvPr>
          <p:cNvSpPr txBox="1"/>
          <p:nvPr/>
        </p:nvSpPr>
        <p:spPr>
          <a:xfrm>
            <a:off x="7313199" y="1981200"/>
            <a:ext cx="1742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Allows users to see status of all Proposals within </a:t>
            </a:r>
            <a:r>
              <a:rPr lang="en-US" dirty="0" smtClean="0">
                <a:solidFill>
                  <a:srgbClr val="FF0000"/>
                </a:solidFill>
              </a:rPr>
              <a:t>your agency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913AA5F4-7E22-4E79-A634-8CBD35F32D39}"/>
              </a:ext>
            </a:extLst>
          </p:cNvPr>
          <p:cNvCxnSpPr/>
          <p:nvPr/>
        </p:nvCxnSpPr>
        <p:spPr>
          <a:xfrm flipH="1">
            <a:off x="3505200" y="2537485"/>
            <a:ext cx="4074683" cy="11957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6320" y="1024129"/>
            <a:ext cx="8236688" cy="476707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u="sng" dirty="0" smtClean="0"/>
              <a:t>Award Inventory Report</a:t>
            </a:r>
            <a:r>
              <a:rPr lang="en-US" sz="2400" dirty="0" smtClean="0"/>
              <a:t>: List all your funded awards across your agency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181" y="517358"/>
            <a:ext cx="8229600" cy="6648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Reports: </a:t>
            </a:r>
            <a:r>
              <a:rPr lang="en-US" dirty="0">
                <a:latin typeface="+mj-lt"/>
              </a:rPr>
              <a:t>Illustration</a:t>
            </a:r>
          </a:p>
        </p:txBody>
      </p:sp>
      <p:pic>
        <p:nvPicPr>
          <p:cNvPr id="13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0C093E-F227-4FFF-B755-70A8EEC13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57400"/>
            <a:ext cx="7289740" cy="44983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2800" y="4142435"/>
            <a:ext cx="455182" cy="2413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6320" y="1024129"/>
            <a:ext cx="8236688" cy="453847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u="sng" dirty="0" smtClean="0"/>
              <a:t>Project Variance</a:t>
            </a:r>
            <a:r>
              <a:rPr lang="en-US" dirty="0" smtClean="0"/>
              <a:t>: Account level comparison of Budget, Actuals and Encumbered.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551" y="303184"/>
            <a:ext cx="8229600" cy="6648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Reports: </a:t>
            </a:r>
            <a:r>
              <a:rPr lang="en-US" dirty="0">
                <a:latin typeface="+mj-lt"/>
              </a:rPr>
              <a:t>Illustration</a:t>
            </a:r>
          </a:p>
        </p:txBody>
      </p:sp>
      <p:pic>
        <p:nvPicPr>
          <p:cNvPr id="13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roject Variance 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" y="1905000"/>
            <a:ext cx="7943850" cy="444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32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6320" y="1024129"/>
            <a:ext cx="8236688" cy="469087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u="sng" dirty="0" smtClean="0"/>
              <a:t>Funding Inquiry</a:t>
            </a:r>
            <a:r>
              <a:rPr lang="en-US" sz="2400" dirty="0" smtClean="0"/>
              <a:t>: Shows Award funding information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551" y="303184"/>
            <a:ext cx="8229600" cy="6648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Reports: </a:t>
            </a:r>
            <a:r>
              <a:rPr lang="en-US" dirty="0">
                <a:latin typeface="+mj-lt"/>
              </a:rPr>
              <a:t>Illustration</a:t>
            </a:r>
          </a:p>
        </p:txBody>
      </p:sp>
      <p:pic>
        <p:nvPicPr>
          <p:cNvPr id="13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42450"/>
            <a:ext cx="7359851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9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6320" y="1024129"/>
            <a:ext cx="8236688" cy="476707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u="sng" dirty="0" smtClean="0"/>
              <a:t>Federal Financial Report (SF425)</a:t>
            </a:r>
            <a:r>
              <a:rPr lang="en-US" sz="2400" dirty="0" smtClean="0"/>
              <a:t>: Provides info that federal agencies require annually. </a:t>
            </a:r>
            <a:r>
              <a:rPr lang="en-US" sz="2400" dirty="0" err="1" smtClean="0"/>
              <a:t>Eg</a:t>
            </a:r>
            <a:r>
              <a:rPr lang="en-US" sz="2400" dirty="0" smtClean="0"/>
              <a:t> cash drawdown, unobligated balance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1551" y="303184"/>
            <a:ext cx="8229600" cy="66487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Reports: </a:t>
            </a:r>
            <a:r>
              <a:rPr lang="en-US" dirty="0">
                <a:latin typeface="+mj-lt"/>
              </a:rPr>
              <a:t>Illustration</a:t>
            </a:r>
          </a:p>
        </p:txBody>
      </p:sp>
      <p:pic>
        <p:nvPicPr>
          <p:cNvPr id="13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82024"/>
            <a:ext cx="4202229" cy="49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5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004" y="152400"/>
            <a:ext cx="8229600" cy="914400"/>
          </a:xfrm>
        </p:spPr>
        <p:txBody>
          <a:bodyPr/>
          <a:lstStyle/>
          <a:p>
            <a:r>
              <a:rPr lang="en-US" dirty="0" smtClean="0"/>
              <a:t>Grants </a:t>
            </a:r>
            <a:r>
              <a:rPr lang="en-US" dirty="0" err="1" smtClean="0"/>
              <a:t>WorkCenter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7214" y="11430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/>
              <a:t>Helps you to become more efficient by accessing frequently used pages and providing a central area for you to access key transactional data</a:t>
            </a:r>
          </a:p>
        </p:txBody>
      </p:sp>
      <p:pic>
        <p:nvPicPr>
          <p:cNvPr id="5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" y="2438400"/>
            <a:ext cx="90154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8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3142B-E771-43BE-898E-01D0FD2BD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35888"/>
          </a:xfrm>
        </p:spPr>
        <p:txBody>
          <a:bodyPr/>
          <a:lstStyle/>
          <a:p>
            <a:r>
              <a:rPr lang="en-US" dirty="0"/>
              <a:t>F&amp;A Processing</a:t>
            </a:r>
          </a:p>
        </p:txBody>
      </p:sp>
    </p:spTree>
    <p:extLst>
      <p:ext uri="{BB962C8B-B14F-4D97-AF65-F5344CB8AC3E}">
        <p14:creationId xmlns:p14="http://schemas.microsoft.com/office/powerpoint/2010/main" val="28135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1000" y="1066800"/>
            <a:ext cx="8236688" cy="493309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Delivered F&amp;A Process automatically calculates F&amp;A costs </a:t>
            </a:r>
            <a:r>
              <a:rPr lang="en-US" dirty="0" smtClean="0"/>
              <a:t>based </a:t>
            </a:r>
            <a:r>
              <a:rPr lang="en-US" dirty="0"/>
              <a:t>on actual expense transaction amounts, F&amp;A </a:t>
            </a:r>
            <a:r>
              <a:rPr lang="en-US" dirty="0" smtClean="0"/>
              <a:t>bases </a:t>
            </a:r>
            <a:r>
              <a:rPr lang="en-US" dirty="0"/>
              <a:t>and F&amp;A </a:t>
            </a:r>
            <a:r>
              <a:rPr lang="en-US" dirty="0" smtClean="0"/>
              <a:t>rates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F&amp;A </a:t>
            </a:r>
            <a:r>
              <a:rPr lang="en-US" dirty="0"/>
              <a:t>Processing </a:t>
            </a:r>
            <a:r>
              <a:rPr lang="en-US" dirty="0" smtClean="0"/>
              <a:t>will be </a:t>
            </a:r>
            <a:r>
              <a:rPr lang="en-US" dirty="0"/>
              <a:t>nightly batch process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Grants module also offers F&amp;A Adjustment feature that enables users to process F&amp;A adjustments based on new or updated F&amp;A bases and F&amp;A rates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Next slides will illustrate Retroactive F&amp;A Processing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408" y="218578"/>
            <a:ext cx="8229600" cy="664874"/>
          </a:xfrm>
        </p:spPr>
        <p:txBody>
          <a:bodyPr>
            <a:normAutofit fontScale="90000"/>
          </a:bodyPr>
          <a:lstStyle/>
          <a:p>
            <a:r>
              <a:rPr lang="en-US" dirty="0"/>
              <a:t>Facilities &amp; Admin Processing</a:t>
            </a:r>
            <a:endParaRPr lang="en-US" sz="4400" dirty="0"/>
          </a:p>
        </p:txBody>
      </p:sp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36" y="105523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6320" y="883452"/>
            <a:ext cx="8236688" cy="493309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F&amp;A </a:t>
            </a:r>
            <a:r>
              <a:rPr lang="en-US" dirty="0" smtClean="0"/>
              <a:t>Base is setup as Salaries and Wages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408" y="218578"/>
            <a:ext cx="8229600" cy="6648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F&amp;A Processing </a:t>
            </a:r>
            <a:endParaRPr lang="en-US" sz="4400" dirty="0"/>
          </a:p>
        </p:txBody>
      </p:sp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36" y="105523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07389D-6FEB-4E41-8E8A-375D344BAD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674"/>
          <a:stretch/>
        </p:blipFill>
        <p:spPr>
          <a:xfrm>
            <a:off x="876300" y="2002199"/>
            <a:ext cx="6524625" cy="351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90600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Demo Topics</a:t>
            </a:r>
            <a:r>
              <a:rPr lang="en-US" sz="4800" dirty="0" smtClean="0"/>
              <a:t>: 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3600" dirty="0" smtClean="0"/>
              <a:t>Entering Basic Proposal Data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3600" dirty="0" smtClean="0"/>
              <a:t>Generate the Award Button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3600" dirty="0" smtClean="0"/>
              <a:t>Managing Awards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3600" dirty="0" smtClean="0"/>
              <a:t>Reports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3600" dirty="0" smtClean="0"/>
              <a:t>Forms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3600" dirty="0" smtClean="0"/>
              <a:t>Grants </a:t>
            </a:r>
            <a:r>
              <a:rPr lang="en-US" sz="3600" dirty="0" err="1" smtClean="0"/>
              <a:t>WorkCenters</a:t>
            </a:r>
            <a:endParaRPr lang="en-US" sz="3600" dirty="0" smtClean="0"/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3600" dirty="0" smtClean="0"/>
              <a:t>Copy Proposal </a:t>
            </a:r>
            <a:endParaRPr lang="en-US" sz="3600" dirty="0"/>
          </a:p>
        </p:txBody>
      </p:sp>
      <p:pic>
        <p:nvPicPr>
          <p:cNvPr id="3" name="Picture 2" descr="Oracle PeopleSoft Sign-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386320" y="883452"/>
            <a:ext cx="8236688" cy="493309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F&amp;A process is run for </a:t>
            </a:r>
            <a:r>
              <a:rPr lang="en-US" dirty="0" smtClean="0"/>
              <a:t>S&amp;W </a:t>
            </a:r>
            <a:r>
              <a:rPr lang="en-US" dirty="0"/>
              <a:t>B</a:t>
            </a:r>
            <a:r>
              <a:rPr lang="en-US" dirty="0" smtClean="0"/>
              <a:t>ase </a:t>
            </a:r>
            <a:r>
              <a:rPr lang="en-US" dirty="0"/>
              <a:t>at </a:t>
            </a:r>
            <a:r>
              <a:rPr lang="en-US" dirty="0" smtClean="0"/>
              <a:t>76%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408" y="218578"/>
            <a:ext cx="8229600" cy="6648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F&amp;A </a:t>
            </a:r>
            <a:r>
              <a:rPr lang="en-US" dirty="0"/>
              <a:t>Processing</a:t>
            </a:r>
            <a:endParaRPr lang="en-US" sz="4400" dirty="0"/>
          </a:p>
        </p:txBody>
      </p:sp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36" y="105523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F0B2CE-A0D8-4F2E-8056-0572FAB0CB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1" b="78292"/>
          <a:stretch/>
        </p:blipFill>
        <p:spPr>
          <a:xfrm>
            <a:off x="0" y="2555136"/>
            <a:ext cx="9069572" cy="4964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4811C7-FF40-4554-A23D-5FCC4C001E14}"/>
              </a:ext>
            </a:extLst>
          </p:cNvPr>
          <p:cNvSpPr/>
          <p:nvPr/>
        </p:nvSpPr>
        <p:spPr>
          <a:xfrm>
            <a:off x="0" y="2902687"/>
            <a:ext cx="9069572" cy="148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Vanessa Hoang – Contracts / Grants Lead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Bonnie Soucy – PC Lead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Chuong Pham – Grants Lead (Accenture)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Ally Hartman – Grants Analyst (Accenture)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and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181" y="3638968"/>
            <a:ext cx="1642933" cy="218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362200"/>
            <a:ext cx="8382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Demo</a:t>
            </a:r>
            <a:r>
              <a:rPr lang="en-US" sz="4800" dirty="0" smtClean="0"/>
              <a:t>: </a:t>
            </a:r>
          </a:p>
          <a:p>
            <a:r>
              <a:rPr lang="en-US" sz="4500" dirty="0" smtClean="0"/>
              <a:t>Entering Basic Proposal Data</a:t>
            </a:r>
            <a:endParaRPr lang="en-US" sz="4500" dirty="0"/>
          </a:p>
        </p:txBody>
      </p:sp>
      <p:pic>
        <p:nvPicPr>
          <p:cNvPr id="3" name="Picture 2" descr="Oracle PeopleSoft Sign-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following slides highlight (          ) the </a:t>
            </a:r>
            <a:r>
              <a:rPr lang="en-US" b="1" dirty="0" smtClean="0"/>
              <a:t>required</a:t>
            </a:r>
            <a:r>
              <a:rPr lang="en-US" dirty="0" smtClean="0"/>
              <a:t> fields for </a:t>
            </a:r>
            <a:r>
              <a:rPr lang="en-US" dirty="0"/>
              <a:t>c</a:t>
            </a:r>
            <a:r>
              <a:rPr lang="en-US" dirty="0" smtClean="0"/>
              <a:t>reating a proposal.</a:t>
            </a:r>
          </a:p>
          <a:p>
            <a:endParaRPr lang="en-US" dirty="0" smtClean="0"/>
          </a:p>
          <a:p>
            <a:r>
              <a:rPr lang="en-US" dirty="0" smtClean="0"/>
              <a:t>Any additional information added will only benefit users as the proposal goes through approval workflow, is awarded, proceeds through completion and requires reporting.</a:t>
            </a:r>
          </a:p>
          <a:p>
            <a:endParaRPr lang="en-US" dirty="0"/>
          </a:p>
          <a:p>
            <a:r>
              <a:rPr lang="en-US" dirty="0" smtClean="0"/>
              <a:t>Asterisks seen in the screenshots, that are NOT highlighted, may </a:t>
            </a:r>
            <a:r>
              <a:rPr lang="en-US" i="1" dirty="0" smtClean="0"/>
              <a:t>not</a:t>
            </a:r>
            <a:r>
              <a:rPr lang="en-US" dirty="0" smtClean="0"/>
              <a:t> be required for </a:t>
            </a:r>
            <a:r>
              <a:rPr lang="en-US" dirty="0"/>
              <a:t>c</a:t>
            </a:r>
            <a:r>
              <a:rPr lang="en-US" dirty="0" smtClean="0"/>
              <a:t>reating the </a:t>
            </a:r>
            <a:r>
              <a:rPr lang="en-US" dirty="0"/>
              <a:t>p</a:t>
            </a:r>
            <a:r>
              <a:rPr lang="en-US" dirty="0" smtClean="0"/>
              <a:t>roposal, but </a:t>
            </a:r>
            <a:r>
              <a:rPr lang="en-US" i="1" dirty="0" smtClean="0"/>
              <a:t>may</a:t>
            </a:r>
            <a:r>
              <a:rPr lang="en-US" dirty="0" smtClean="0"/>
              <a:t> be required to complete and interface with federal forms (e.g., SF-424).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demo…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88" y="1563624"/>
            <a:ext cx="914400" cy="21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Tab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3383"/>
            <a:ext cx="8229600" cy="5416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Tab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7" y="1240133"/>
            <a:ext cx="7746206" cy="5389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Budgets Tab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2881"/>
            <a:ext cx="7058017" cy="43063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90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Entering Detailed Budget is not required. </a:t>
            </a:r>
            <a:r>
              <a:rPr lang="en-US" sz="2400" dirty="0" smtClean="0">
                <a:latin typeface="Calibri" panose="020F0502020204030204" pitchFamily="34" charset="0"/>
              </a:rPr>
              <a:t>However, </a:t>
            </a:r>
            <a:r>
              <a:rPr lang="en-US" sz="2400" dirty="0">
                <a:latin typeface="Calibri" panose="020F0502020204030204" pitchFamily="34" charset="0"/>
              </a:rPr>
              <a:t>any Budget Data enter on this page will </a:t>
            </a:r>
            <a:r>
              <a:rPr lang="en-US" sz="2400" u="sng" dirty="0">
                <a:latin typeface="Calibri" panose="020F0502020204030204" pitchFamily="34" charset="0"/>
              </a:rPr>
              <a:t>automatically </a:t>
            </a:r>
            <a:r>
              <a:rPr lang="en-US" sz="2400" u="sng" dirty="0" smtClean="0">
                <a:latin typeface="Calibri" panose="020F0502020204030204" pitchFamily="34" charset="0"/>
              </a:rPr>
              <a:t>load </a:t>
            </a:r>
            <a:r>
              <a:rPr lang="en-US" sz="2400" dirty="0" smtClean="0">
                <a:latin typeface="Calibri" panose="020F0502020204030204" pitchFamily="34" charset="0"/>
              </a:rPr>
              <a:t>into </a:t>
            </a:r>
            <a:r>
              <a:rPr lang="en-US" sz="2400" dirty="0">
                <a:latin typeface="Calibri" panose="020F0502020204030204" pitchFamily="34" charset="0"/>
              </a:rPr>
              <a:t>KK and Projects.</a:t>
            </a:r>
          </a:p>
        </p:txBody>
      </p:sp>
      <p:pic>
        <p:nvPicPr>
          <p:cNvPr id="10" name="Picture 2" descr="Oracle PeopleSoft Sign-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626" y="152400"/>
            <a:ext cx="8229600" cy="792162"/>
          </a:xfrm>
        </p:spPr>
        <p:txBody>
          <a:bodyPr/>
          <a:lstStyle/>
          <a:p>
            <a:r>
              <a:rPr lang="en-US" dirty="0" smtClean="0"/>
              <a:t>Resources Tab</a:t>
            </a:r>
            <a:endParaRPr lang="en-US" dirty="0"/>
          </a:p>
        </p:txBody>
      </p:sp>
      <p:pic>
        <p:nvPicPr>
          <p:cNvPr id="4" name="Picture 2" descr="Oracle PeopleSoft Sign-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82" y="286605"/>
            <a:ext cx="1133169" cy="3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0" y="2407859"/>
            <a:ext cx="8407400" cy="3988807"/>
            <a:chOff x="228600" y="1828799"/>
            <a:chExt cx="8712200" cy="43502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799"/>
              <a:ext cx="8712200" cy="4350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52600" y="1828799"/>
              <a:ext cx="685800" cy="2286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3200400"/>
              <a:ext cx="1371600" cy="22860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4038600"/>
              <a:ext cx="3124200" cy="304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4524" y="4953000"/>
              <a:ext cx="3484075" cy="304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1000" y="8382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</a:rPr>
              <a:t>While entering Professionals at this stage is not a required field, entering it will be required by any approver and will enable the workflow</a:t>
            </a:r>
            <a:r>
              <a:rPr lang="en-US" sz="2400" dirty="0" smtClean="0">
                <a:latin typeface="Calibri" panose="020F0502020204030204" pitchFamily="34" charset="0"/>
              </a:rPr>
              <a:t>. Any additional Resources Data entered will be used for reporting and tracking in post-award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4B28C4A326C48BFB4D5ED70E0F8EE" ma:contentTypeVersion="0" ma:contentTypeDescription="Create a new document." ma:contentTypeScope="" ma:versionID="a97a4d1378f5c10fd6b032a335002b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EC211C-3560-4816-9A2E-251BD20804D3}"/>
</file>

<file path=customXml/itemProps2.xml><?xml version="1.0" encoding="utf-8"?>
<ds:datastoreItem xmlns:ds="http://schemas.openxmlformats.org/officeDocument/2006/customXml" ds:itemID="{19CBDB4A-E2F0-4451-A302-99957E9ADE27}"/>
</file>

<file path=customXml/itemProps3.xml><?xml version="1.0" encoding="utf-8"?>
<ds:datastoreItem xmlns:ds="http://schemas.openxmlformats.org/officeDocument/2006/customXml" ds:itemID="{AF94E5DC-88A0-4363-AC83-097F8988132F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759</TotalTime>
  <Words>923</Words>
  <Application>Microsoft Office PowerPoint</Application>
  <PresentationFormat>On-screen Show (4:3)</PresentationFormat>
  <Paragraphs>142</Paragraphs>
  <Slides>31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PeopleSoft Grants Module: Key Features</vt:lpstr>
      <vt:lpstr>Grants Module Delivered Functionality and Benefits</vt:lpstr>
      <vt:lpstr>PowerPoint Presentation</vt:lpstr>
      <vt:lpstr>PowerPoint Presentation</vt:lpstr>
      <vt:lpstr>In this demo…</vt:lpstr>
      <vt:lpstr>Proposal Tab</vt:lpstr>
      <vt:lpstr>Projects Tab</vt:lpstr>
      <vt:lpstr>Budgets Tab</vt:lpstr>
      <vt:lpstr>Resources Tab</vt:lpstr>
      <vt:lpstr>Location Hyperlink</vt:lpstr>
      <vt:lpstr>Certifications Tab</vt:lpstr>
      <vt:lpstr>Reports Tab</vt:lpstr>
      <vt:lpstr>Attachments Tab</vt:lpstr>
      <vt:lpstr>Copy Proposal</vt:lpstr>
      <vt:lpstr>PowerPoint Presentation</vt:lpstr>
      <vt:lpstr>Generate an Award: Illustration</vt:lpstr>
      <vt:lpstr>PS Standard Grants Forms</vt:lpstr>
      <vt:lpstr>PS Standard Fed Grants Forms: Illustration</vt:lpstr>
      <vt:lpstr>Reporting &amp; Analysis</vt:lpstr>
      <vt:lpstr>Reporting &amp; Analysis</vt:lpstr>
      <vt:lpstr>Reports: Illustration</vt:lpstr>
      <vt:lpstr>Reports: Illustration</vt:lpstr>
      <vt:lpstr>Reports: Illustration</vt:lpstr>
      <vt:lpstr>Reports: Illustration</vt:lpstr>
      <vt:lpstr>Reports: Illustration</vt:lpstr>
      <vt:lpstr>Grants WorkCenter</vt:lpstr>
      <vt:lpstr>F&amp;A Processing</vt:lpstr>
      <vt:lpstr>Facilities &amp; Admin Processing</vt:lpstr>
      <vt:lpstr>F&amp;A Processing </vt:lpstr>
      <vt:lpstr>F&amp;A Processing</vt:lpstr>
      <vt:lpstr>Question and Answer</vt:lpstr>
    </vt:vector>
  </TitlesOfParts>
  <Company>CORECT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Required Fields in the Grant Module</dc:title>
  <dc:creator>Hartman, Alexandra</dc:creator>
  <cp:lastModifiedBy>Hoang, Vanessa</cp:lastModifiedBy>
  <cp:revision>42</cp:revision>
  <dcterms:created xsi:type="dcterms:W3CDTF">2017-09-26T20:28:26Z</dcterms:created>
  <dcterms:modified xsi:type="dcterms:W3CDTF">2018-03-14T11:58:20Z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0x010100D594B28C4A326C48BFB4D5ED70E0F8EE</vt:lpwstr>
  </property>
</Properties>
</file>