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1"/>
  </p:notesMasterIdLst>
  <p:sldIdLst>
    <p:sldId id="257" r:id="rId6"/>
    <p:sldId id="258" r:id="rId7"/>
    <p:sldId id="259" r:id="rId8"/>
    <p:sldId id="260" r:id="rId9"/>
    <p:sldId id="261" r:id="rId10"/>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9">
          <p15:clr>
            <a:srgbClr val="A4A3A4"/>
          </p15:clr>
        </p15:guide>
        <p15:guide id="2" pos="1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AE3"/>
    <a:srgbClr val="E0E7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7BBBE1-9E07-40B7-8FDC-2A71986A2193}" v="182" dt="2019-12-04T02:03:44.253"/>
    <p1510:client id="{4E447E07-0A22-44B1-BE65-0A5AC8409154}" v="1" dt="2019-12-04T14:24:29.101"/>
    <p1510:client id="{94C11E75-560F-495B-8196-DCE526E24346}" v="3" dt="2019-12-03T15:18:19.461"/>
    <p1510:client id="{AE7FD8F5-6FCE-4F09-ABFC-9F23E0500436}" v="77" dt="2019-12-04T14:22:42.1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1" d="100"/>
          <a:sy n="61" d="100"/>
        </p:scale>
        <p:origin x="2628" y="84"/>
      </p:cViewPr>
      <p:guideLst>
        <p:guide orient="horz" pos="739"/>
        <p:guide pos="1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2BEB1-9ED0-4FC3-B116-FC5CF4C759DA}" type="datetimeFigureOut">
              <a:rPr lang="en-US" smtClean="0"/>
              <a:t>2/25/2021</a:t>
            </a:fld>
            <a:endParaRPr lang="en-US"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5BA06-E086-41AA-8E51-95B0FA702D2E}" type="slidenum">
              <a:rPr lang="en-US" smtClean="0"/>
              <a:t>‹#›</a:t>
            </a:fld>
            <a:endParaRPr lang="en-US" dirty="0"/>
          </a:p>
        </p:txBody>
      </p:sp>
    </p:spTree>
    <p:extLst>
      <p:ext uri="{BB962C8B-B14F-4D97-AF65-F5344CB8AC3E}">
        <p14:creationId xmlns:p14="http://schemas.microsoft.com/office/powerpoint/2010/main" val="1454139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75BA06-E086-41AA-8E51-95B0FA702D2E}" type="slidenum">
              <a:rPr lang="en-US" smtClean="0"/>
              <a:t>1</a:t>
            </a:fld>
            <a:endParaRPr lang="en-US" dirty="0"/>
          </a:p>
        </p:txBody>
      </p:sp>
    </p:spTree>
    <p:extLst>
      <p:ext uri="{BB962C8B-B14F-4D97-AF65-F5344CB8AC3E}">
        <p14:creationId xmlns:p14="http://schemas.microsoft.com/office/powerpoint/2010/main" val="3026545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75BA06-E086-41AA-8E51-95B0FA702D2E}" type="slidenum">
              <a:rPr lang="en-US" smtClean="0"/>
              <a:t>2</a:t>
            </a:fld>
            <a:endParaRPr lang="en-US" dirty="0"/>
          </a:p>
        </p:txBody>
      </p:sp>
    </p:spTree>
    <p:extLst>
      <p:ext uri="{BB962C8B-B14F-4D97-AF65-F5344CB8AC3E}">
        <p14:creationId xmlns:p14="http://schemas.microsoft.com/office/powerpoint/2010/main" val="3271668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75BA06-E086-41AA-8E51-95B0FA702D2E}" type="slidenum">
              <a:rPr lang="en-US" smtClean="0"/>
              <a:t>3</a:t>
            </a:fld>
            <a:endParaRPr lang="en-US" dirty="0"/>
          </a:p>
        </p:txBody>
      </p:sp>
    </p:spTree>
    <p:extLst>
      <p:ext uri="{BB962C8B-B14F-4D97-AF65-F5344CB8AC3E}">
        <p14:creationId xmlns:p14="http://schemas.microsoft.com/office/powerpoint/2010/main" val="2978561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75BA06-E086-41AA-8E51-95B0FA702D2E}" type="slidenum">
              <a:rPr lang="en-US" smtClean="0"/>
              <a:t>4</a:t>
            </a:fld>
            <a:endParaRPr lang="en-US" dirty="0"/>
          </a:p>
        </p:txBody>
      </p:sp>
    </p:spTree>
    <p:extLst>
      <p:ext uri="{BB962C8B-B14F-4D97-AF65-F5344CB8AC3E}">
        <p14:creationId xmlns:p14="http://schemas.microsoft.com/office/powerpoint/2010/main" val="421705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75BA06-E086-41AA-8E51-95B0FA702D2E}" type="slidenum">
              <a:rPr lang="en-US" smtClean="0"/>
              <a:t>5</a:t>
            </a:fld>
            <a:endParaRPr lang="en-US" dirty="0"/>
          </a:p>
        </p:txBody>
      </p:sp>
    </p:spTree>
    <p:extLst>
      <p:ext uri="{BB962C8B-B14F-4D97-AF65-F5344CB8AC3E}">
        <p14:creationId xmlns:p14="http://schemas.microsoft.com/office/powerpoint/2010/main" val="842440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225937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2889609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3478078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1579489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317998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359174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675735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239014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53925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3484691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7775D0-B2C8-4301-AD15-48E4189FB33B}" type="datetimeFigureOut">
              <a:rPr lang="en-US" smtClean="0"/>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F98E22-BD7B-44A7-955D-3B35ED9F01EE}" type="slidenum">
              <a:rPr lang="en-US" smtClean="0"/>
              <a:t>‹#›</a:t>
            </a:fld>
            <a:endParaRPr lang="en-US" dirty="0"/>
          </a:p>
        </p:txBody>
      </p:sp>
    </p:spTree>
    <p:extLst>
      <p:ext uri="{BB962C8B-B14F-4D97-AF65-F5344CB8AC3E}">
        <p14:creationId xmlns:p14="http://schemas.microsoft.com/office/powerpoint/2010/main" val="55191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47775D0-B2C8-4301-AD15-48E4189FB33B}" type="datetimeFigureOut">
              <a:rPr lang="en-US" smtClean="0"/>
              <a:t>2/25/2021</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BF98E22-BD7B-44A7-955D-3B35ED9F01EE}" type="slidenum">
              <a:rPr lang="en-US" smtClean="0"/>
              <a:t>‹#›</a:t>
            </a:fld>
            <a:endParaRPr lang="en-US" dirty="0"/>
          </a:p>
        </p:txBody>
      </p:sp>
    </p:spTree>
    <p:extLst>
      <p:ext uri="{BB962C8B-B14F-4D97-AF65-F5344CB8AC3E}">
        <p14:creationId xmlns:p14="http://schemas.microsoft.com/office/powerpoint/2010/main" val="4234269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bwMode="auto">
          <a:xfrm>
            <a:off x="263070" y="363954"/>
            <a:ext cx="6331860" cy="329184"/>
          </a:xfrm>
          <a:prstGeom prst="rect">
            <a:avLst/>
          </a:prstGeom>
          <a:solidFill>
            <a:schemeClr val="tx2"/>
          </a:solidFill>
          <a:ln w="6350">
            <a:solidFill>
              <a:srgbClr val="255B89"/>
            </a:solidFill>
            <a:miter lim="800000"/>
            <a:headEnd/>
            <a:tailEnd/>
          </a:ln>
          <a:effectLst/>
        </p:spPr>
        <p:txBody>
          <a:bodyPr lIns="36000" tIns="36000" rIns="36000" bIns="36000" anchor="ctr"/>
          <a:lstStyle/>
          <a:p>
            <a:pPr algn="ctr"/>
            <a:r>
              <a:rPr lang="en-US" sz="1600" b="1" dirty="0">
                <a:solidFill>
                  <a:schemeClr val="bg1"/>
                </a:solidFill>
                <a:latin typeface="Arial"/>
                <a:cs typeface="Arial"/>
              </a:rPr>
              <a:t>TCD Error Report</a:t>
            </a:r>
            <a:endParaRPr lang="en-US" sz="1600" b="1" dirty="0">
              <a:solidFill>
                <a:schemeClr val="bg1"/>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538205141"/>
              </p:ext>
            </p:extLst>
          </p:nvPr>
        </p:nvGraphicFramePr>
        <p:xfrm>
          <a:off x="263070" y="2416183"/>
          <a:ext cx="6493330" cy="6430113"/>
        </p:xfrm>
        <a:graphic>
          <a:graphicData uri="http://schemas.openxmlformats.org/drawingml/2006/table">
            <a:tbl>
              <a:tblPr firstRow="1" firstCol="1" bandRow="1">
                <a:tableStyleId>{5C22544A-7EE6-4342-B048-85BDC9FD1C3A}</a:tableStyleId>
              </a:tblPr>
              <a:tblGrid>
                <a:gridCol w="2921999">
                  <a:extLst>
                    <a:ext uri="{9D8B030D-6E8A-4147-A177-3AD203B41FA5}">
                      <a16:colId xmlns:a16="http://schemas.microsoft.com/office/drawing/2014/main" val="20000"/>
                    </a:ext>
                  </a:extLst>
                </a:gridCol>
                <a:gridCol w="3571331">
                  <a:extLst>
                    <a:ext uri="{9D8B030D-6E8A-4147-A177-3AD203B41FA5}">
                      <a16:colId xmlns:a16="http://schemas.microsoft.com/office/drawing/2014/main" val="20001"/>
                    </a:ext>
                  </a:extLst>
                </a:gridCol>
              </a:tblGrid>
              <a:tr h="398300">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400" dirty="0">
                          <a:effectLst/>
                          <a:latin typeface="Arial" panose="020B0604020202020204" pitchFamily="34" charset="0"/>
                          <a:cs typeface="Arial" panose="020B0604020202020204" pitchFamily="34" charset="0"/>
                        </a:rPr>
                        <a:t>Steps</a:t>
                      </a:r>
                      <a:endParaRPr lang="en-US" sz="1400" dirty="0">
                        <a:effectLst/>
                        <a:latin typeface="Arial" panose="020B0604020202020204" pitchFamily="34" charset="0"/>
                        <a:ea typeface="Times"/>
                        <a:cs typeface="Arial" panose="020B0604020202020204" pitchFamily="34" charset="0"/>
                      </a:endParaRPr>
                    </a:p>
                  </a:txBody>
                  <a:tcPr marL="65824" marR="65824" marT="41211" marB="0" anchor="ctr">
                    <a:solidFill>
                      <a:schemeClr val="tx2"/>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400" dirty="0">
                          <a:effectLst/>
                          <a:latin typeface="Arial" panose="020B0604020202020204" pitchFamily="34" charset="0"/>
                          <a:cs typeface="Arial" panose="020B0604020202020204" pitchFamily="34" charset="0"/>
                        </a:rPr>
                        <a:t>Screenshots</a:t>
                      </a:r>
                      <a:endParaRPr lang="en-US" sz="1400" dirty="0">
                        <a:effectLst/>
                        <a:latin typeface="Arial" panose="020B0604020202020204" pitchFamily="34" charset="0"/>
                        <a:ea typeface="Times"/>
                        <a:cs typeface="Arial" panose="020B0604020202020204" pitchFamily="34" charset="0"/>
                      </a:endParaRPr>
                    </a:p>
                  </a:txBody>
                  <a:tcPr marL="65824" marR="65824" marT="41211" marB="0" anchor="ctr">
                    <a:solidFill>
                      <a:schemeClr val="tx2"/>
                    </a:solidFill>
                  </a:tcPr>
                </a:tc>
                <a:extLst>
                  <a:ext uri="{0D108BD9-81ED-4DB2-BD59-A6C34878D82A}">
                    <a16:rowId xmlns:a16="http://schemas.microsoft.com/office/drawing/2014/main" val="10000"/>
                  </a:ext>
                </a:extLst>
              </a:tr>
              <a:tr h="3171655">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60020" algn="l"/>
                          <a:tab pos="914400" algn="l"/>
                        </a:tabLst>
                        <a:defRPr/>
                      </a:pPr>
                      <a:r>
                        <a:rPr lang="en-US" sz="1200" b="0" kern="1200" dirty="0">
                          <a:solidFill>
                            <a:schemeClr val="tx1"/>
                          </a:solidFill>
                          <a:latin typeface="Arial" panose="020B0604020202020204" pitchFamily="34" charset="0"/>
                          <a:ea typeface="+mn-ea"/>
                          <a:cs typeface="Arial" panose="020B0604020202020204" pitchFamily="34" charset="0"/>
                        </a:rPr>
                        <a:t>Main Menu &gt; Core-CT HRMS &gt; Time and Labor &gt; Reports &gt; TCD Error Report CTTLR904</a:t>
                      </a:r>
                    </a:p>
                    <a:p>
                      <a:pPr marL="0" marR="164465" lvl="0" indent="0">
                        <a:lnSpc>
                          <a:spcPct val="115000"/>
                        </a:lnSpc>
                        <a:spcBef>
                          <a:spcPts val="250"/>
                        </a:spcBef>
                        <a:spcAft>
                          <a:spcPts val="250"/>
                        </a:spcAft>
                        <a:buFont typeface="+mj-lt"/>
                        <a:buNone/>
                        <a:tabLst>
                          <a:tab pos="114300" algn="l"/>
                          <a:tab pos="228600" algn="l"/>
                          <a:tab pos="160020" algn="l"/>
                          <a:tab pos="914400" algn="l"/>
                        </a:tabLst>
                      </a:pPr>
                      <a:endParaRPr lang="en-US" sz="800" b="0" dirty="0">
                        <a:solidFill>
                          <a:schemeClr val="tx1"/>
                        </a:solidFill>
                        <a:effectLst/>
                        <a:latin typeface="Arial"/>
                        <a:cs typeface="Arial"/>
                      </a:endParaRP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cs typeface="Arial" panose="020B0604020202020204" pitchFamily="34" charset="0"/>
                      </a:endParaRPr>
                    </a:p>
                  </a:txBody>
                  <a:tcPr marL="65824" marR="65824" marT="41211" marB="0">
                    <a:solidFill>
                      <a:srgbClr val="D1DAE3"/>
                    </a:solidFill>
                  </a:tcPr>
                </a:tc>
                <a:extLst>
                  <a:ext uri="{0D108BD9-81ED-4DB2-BD59-A6C34878D82A}">
                    <a16:rowId xmlns:a16="http://schemas.microsoft.com/office/drawing/2014/main" val="10001"/>
                  </a:ext>
                </a:extLst>
              </a:tr>
              <a:tr h="2860158">
                <a:tc>
                  <a:txBody>
                    <a:bodyPr/>
                    <a:lstStyle/>
                    <a:p>
                      <a:pPr marL="0" marR="164465">
                        <a:lnSpc>
                          <a:spcPct val="115000"/>
                        </a:lnSpc>
                        <a:spcBef>
                          <a:spcPts val="250"/>
                        </a:spcBef>
                        <a:spcAft>
                          <a:spcPts val="250"/>
                        </a:spcAft>
                        <a:tabLst>
                          <a:tab pos="114300" algn="l"/>
                          <a:tab pos="228600" algn="l"/>
                          <a:tab pos="160020" algn="l"/>
                          <a:tab pos="560070" algn="l"/>
                        </a:tabLst>
                      </a:pPr>
                      <a:r>
                        <a:rPr lang="en-US" sz="1200" b="0" dirty="0">
                          <a:solidFill>
                            <a:schemeClr val="tx1"/>
                          </a:solidFill>
                          <a:effectLst/>
                          <a:latin typeface="Arial"/>
                          <a:ea typeface="Times"/>
                          <a:cs typeface="Arial"/>
                        </a:rPr>
                        <a:t>Click the Add a New Value tab</a:t>
                      </a:r>
                    </a:p>
                  </a:txBody>
                  <a:tcPr marL="65824" marR="65824" marT="41211" marB="0">
                    <a:solidFill>
                      <a:srgbClr val="E0E7ED"/>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ea typeface="Times"/>
                        <a:cs typeface="Arial" panose="020B0604020202020204" pitchFamily="34" charset="0"/>
                      </a:endParaRPr>
                    </a:p>
                  </a:txBody>
                  <a:tcPr marL="65824" marR="65824" marT="41211" marB="0">
                    <a:solidFill>
                      <a:srgbClr val="E0E7ED"/>
                    </a:solidFill>
                  </a:tcPr>
                </a:tc>
                <a:extLst>
                  <a:ext uri="{0D108BD9-81ED-4DB2-BD59-A6C34878D82A}">
                    <a16:rowId xmlns:a16="http://schemas.microsoft.com/office/drawing/2014/main" val="10002"/>
                  </a:ext>
                </a:extLst>
              </a:tr>
            </a:tbl>
          </a:graphicData>
        </a:graphic>
      </p:graphicFrame>
      <p:sp>
        <p:nvSpPr>
          <p:cNvPr id="4" name="Rectangle 3"/>
          <p:cNvSpPr/>
          <p:nvPr/>
        </p:nvSpPr>
        <p:spPr>
          <a:xfrm>
            <a:off x="263070" y="1154212"/>
            <a:ext cx="6331860" cy="1200329"/>
          </a:xfrm>
          <a:prstGeom prst="rect">
            <a:avLst/>
          </a:prstGeom>
        </p:spPr>
        <p:txBody>
          <a:bodyPr wrap="square" anchor="t">
            <a:spAutoFit/>
          </a:bodyPr>
          <a:lstStyle/>
          <a:p>
            <a:r>
              <a:rPr lang="en-US" sz="1200" b="1" dirty="0">
                <a:latin typeface="Arial" panose="020B0604020202020204" pitchFamily="34" charset="0"/>
                <a:cs typeface="Arial" panose="020B0604020202020204" pitchFamily="34" charset="0"/>
              </a:rPr>
              <a:t>Purpose:</a:t>
            </a:r>
            <a:endParaRPr lang="en-US" sz="1200" dirty="0">
              <a:latin typeface="Arial" panose="020B0604020202020204" pitchFamily="34" charset="0"/>
              <a:cs typeface="Arial" panose="020B0604020202020204" pitchFamily="34" charset="0"/>
            </a:endParaRPr>
          </a:p>
          <a:p>
            <a:r>
              <a:rPr lang="en-US" sz="1200" dirty="0">
                <a:latin typeface="Arial"/>
                <a:cs typeface="Arial"/>
              </a:rPr>
              <a:t>The TCD Error Report </a:t>
            </a:r>
            <a:r>
              <a:rPr lang="en-US" sz="1200" dirty="0">
                <a:latin typeface="Arial" panose="020B0604020202020204" pitchFamily="34" charset="0"/>
                <a:cs typeface="Arial" panose="020B0604020202020204" pitchFamily="34" charset="0"/>
              </a:rPr>
              <a:t>is for use by TCD agencies as an audit tool to identify those transactions that did not pass TCD file validation. Employees listed on the report will not have the time loaded to the Timesheet. Error correction must be done directly on the Timesheet in Core-CT or in the case of employees inactive in Core-CT time and Labor example leave without pay time is entered on the Adjust Paid Time page</a:t>
            </a:r>
          </a:p>
        </p:txBody>
      </p:sp>
      <p:pic>
        <p:nvPicPr>
          <p:cNvPr id="2" name="Picture 1">
            <a:extLst>
              <a:ext uri="{FF2B5EF4-FFF2-40B4-BE49-F238E27FC236}">
                <a16:creationId xmlns:a16="http://schemas.microsoft.com/office/drawing/2014/main" id="{A03D6643-79B7-4771-81F7-897495F600C2}"/>
              </a:ext>
            </a:extLst>
          </p:cNvPr>
          <p:cNvPicPr>
            <a:picLocks noChangeAspect="1"/>
          </p:cNvPicPr>
          <p:nvPr/>
        </p:nvPicPr>
        <p:blipFill>
          <a:blip r:embed="rId3"/>
          <a:stretch>
            <a:fillRect/>
          </a:stretch>
        </p:blipFill>
        <p:spPr>
          <a:xfrm>
            <a:off x="3264195" y="2860158"/>
            <a:ext cx="3437064" cy="2806995"/>
          </a:xfrm>
          <a:prstGeom prst="rect">
            <a:avLst/>
          </a:prstGeom>
        </p:spPr>
      </p:pic>
      <p:pic>
        <p:nvPicPr>
          <p:cNvPr id="7" name="Picture 6">
            <a:extLst>
              <a:ext uri="{FF2B5EF4-FFF2-40B4-BE49-F238E27FC236}">
                <a16:creationId xmlns:a16="http://schemas.microsoft.com/office/drawing/2014/main" id="{8F9D11E1-90C3-439A-B57D-C944E33ACB1F}"/>
              </a:ext>
            </a:extLst>
          </p:cNvPr>
          <p:cNvPicPr>
            <a:picLocks noChangeAspect="1"/>
          </p:cNvPicPr>
          <p:nvPr/>
        </p:nvPicPr>
        <p:blipFill rotWithShape="1">
          <a:blip r:embed="rId4"/>
          <a:srcRect l="1815" t="1156" r="1815" b="927"/>
          <a:stretch/>
        </p:blipFill>
        <p:spPr>
          <a:xfrm>
            <a:off x="3346907" y="6060562"/>
            <a:ext cx="3354352" cy="2729985"/>
          </a:xfrm>
          <a:prstGeom prst="rect">
            <a:avLst/>
          </a:prstGeom>
        </p:spPr>
      </p:pic>
    </p:spTree>
    <p:extLst>
      <p:ext uri="{BB962C8B-B14F-4D97-AF65-F5344CB8AC3E}">
        <p14:creationId xmlns:p14="http://schemas.microsoft.com/office/powerpoint/2010/main" val="3246320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75537040"/>
              </p:ext>
            </p:extLst>
          </p:nvPr>
        </p:nvGraphicFramePr>
        <p:xfrm>
          <a:off x="263070" y="172697"/>
          <a:ext cx="6493330" cy="8971304"/>
        </p:xfrm>
        <a:graphic>
          <a:graphicData uri="http://schemas.openxmlformats.org/drawingml/2006/table">
            <a:tbl>
              <a:tblPr firstRow="1" firstCol="1" bandRow="1">
                <a:tableStyleId>{5C22544A-7EE6-4342-B048-85BDC9FD1C3A}</a:tableStyleId>
              </a:tblPr>
              <a:tblGrid>
                <a:gridCol w="2921999">
                  <a:extLst>
                    <a:ext uri="{9D8B030D-6E8A-4147-A177-3AD203B41FA5}">
                      <a16:colId xmlns:a16="http://schemas.microsoft.com/office/drawing/2014/main" val="20000"/>
                    </a:ext>
                  </a:extLst>
                </a:gridCol>
                <a:gridCol w="3571331">
                  <a:extLst>
                    <a:ext uri="{9D8B030D-6E8A-4147-A177-3AD203B41FA5}">
                      <a16:colId xmlns:a16="http://schemas.microsoft.com/office/drawing/2014/main" val="20001"/>
                    </a:ext>
                  </a:extLst>
                </a:gridCol>
              </a:tblGrid>
              <a:tr h="395727">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400" dirty="0">
                          <a:effectLst/>
                          <a:latin typeface="Arial" panose="020B0604020202020204" pitchFamily="34" charset="0"/>
                          <a:cs typeface="Arial" panose="020B0604020202020204" pitchFamily="34" charset="0"/>
                        </a:rPr>
                        <a:t>Steps</a:t>
                      </a:r>
                      <a:endParaRPr lang="en-US" sz="1400" dirty="0">
                        <a:effectLst/>
                        <a:latin typeface="Arial" panose="020B0604020202020204" pitchFamily="34" charset="0"/>
                        <a:ea typeface="Times"/>
                        <a:cs typeface="Arial" panose="020B0604020202020204" pitchFamily="34" charset="0"/>
                      </a:endParaRPr>
                    </a:p>
                  </a:txBody>
                  <a:tcPr marL="65824" marR="65824" marT="41211" marB="0" anchor="ctr">
                    <a:solidFill>
                      <a:schemeClr val="tx2"/>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400" dirty="0">
                          <a:effectLst/>
                          <a:latin typeface="Arial" panose="020B0604020202020204" pitchFamily="34" charset="0"/>
                          <a:cs typeface="Arial" panose="020B0604020202020204" pitchFamily="34" charset="0"/>
                        </a:rPr>
                        <a:t>Screenshots</a:t>
                      </a:r>
                      <a:endParaRPr lang="en-US" sz="1400" dirty="0">
                        <a:effectLst/>
                        <a:latin typeface="Arial" panose="020B0604020202020204" pitchFamily="34" charset="0"/>
                        <a:ea typeface="Times"/>
                        <a:cs typeface="Arial" panose="020B0604020202020204" pitchFamily="34" charset="0"/>
                      </a:endParaRPr>
                    </a:p>
                  </a:txBody>
                  <a:tcPr marL="65824" marR="65824" marT="41211" marB="0" anchor="ctr">
                    <a:solidFill>
                      <a:schemeClr val="tx2"/>
                    </a:solidFill>
                  </a:tcPr>
                </a:tc>
                <a:extLst>
                  <a:ext uri="{0D108BD9-81ED-4DB2-BD59-A6C34878D82A}">
                    <a16:rowId xmlns:a16="http://schemas.microsoft.com/office/drawing/2014/main" val="10000"/>
                  </a:ext>
                </a:extLst>
              </a:tr>
              <a:tr h="3151169">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60020" algn="l"/>
                          <a:tab pos="914400" algn="l"/>
                        </a:tabLst>
                        <a:defRPr/>
                      </a:pPr>
                      <a:r>
                        <a:rPr lang="en-US" sz="1200" b="0" kern="1200" dirty="0">
                          <a:solidFill>
                            <a:schemeClr val="tx1"/>
                          </a:solidFill>
                          <a:effectLst/>
                          <a:latin typeface="Arial"/>
                          <a:ea typeface="+mn-ea"/>
                          <a:cs typeface="Arial"/>
                        </a:rPr>
                        <a:t>Enter Run Control ID and click the Add button</a:t>
                      </a:r>
                    </a:p>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60020" algn="l"/>
                          <a:tab pos="914400" algn="l"/>
                        </a:tabLst>
                        <a:defRPr/>
                      </a:pPr>
                      <a:endParaRPr lang="en-US" sz="1200" b="0" kern="1200" dirty="0">
                        <a:solidFill>
                          <a:schemeClr val="tx1"/>
                        </a:solidFill>
                        <a:effectLst/>
                        <a:latin typeface="Arial"/>
                        <a:ea typeface="+mn-ea"/>
                        <a:cs typeface="Arial"/>
                      </a:endParaRPr>
                    </a:p>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60020" algn="l"/>
                          <a:tab pos="914400" algn="l"/>
                        </a:tabLst>
                        <a:defRPr/>
                      </a:pPr>
                      <a:r>
                        <a:rPr lang="en-US" sz="1200" b="0" kern="1200" dirty="0">
                          <a:solidFill>
                            <a:schemeClr val="tx1"/>
                          </a:solidFill>
                          <a:effectLst/>
                          <a:latin typeface="Arial"/>
                          <a:ea typeface="+mn-ea"/>
                          <a:cs typeface="Arial"/>
                        </a:rPr>
                        <a:t>A Run Control ID is a unique name that will be used to run the report.  When the add button is selected the run control value is automatically saved and can be used again by clicking the Find an Existing Value tab</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cs typeface="Arial" panose="020B0604020202020204" pitchFamily="34" charset="0"/>
                      </a:endParaRPr>
                    </a:p>
                  </a:txBody>
                  <a:tcPr marL="65824" marR="65824" marT="41211" marB="0">
                    <a:solidFill>
                      <a:srgbClr val="D1DAE3"/>
                    </a:solidFill>
                  </a:tcPr>
                </a:tc>
                <a:extLst>
                  <a:ext uri="{0D108BD9-81ED-4DB2-BD59-A6C34878D82A}">
                    <a16:rowId xmlns:a16="http://schemas.microsoft.com/office/drawing/2014/main" val="10001"/>
                  </a:ext>
                </a:extLst>
              </a:tr>
              <a:tr h="3480645">
                <a:tc>
                  <a:txBody>
                    <a:bodyPr/>
                    <a:lstStyle/>
                    <a:p>
                      <a:pPr marL="0" marR="164465">
                        <a:lnSpc>
                          <a:spcPct val="115000"/>
                        </a:lnSpc>
                        <a:spcBef>
                          <a:spcPts val="250"/>
                        </a:spcBef>
                        <a:spcAft>
                          <a:spcPts val="250"/>
                        </a:spcAft>
                        <a:tabLst>
                          <a:tab pos="114300" algn="l"/>
                          <a:tab pos="228600" algn="l"/>
                          <a:tab pos="160020" algn="l"/>
                          <a:tab pos="560070" algn="l"/>
                        </a:tabLst>
                      </a:pPr>
                      <a:r>
                        <a:rPr lang="en-US" sz="1200" b="0" dirty="0">
                          <a:solidFill>
                            <a:schemeClr val="tx1"/>
                          </a:solidFill>
                          <a:effectLst/>
                          <a:latin typeface="Arial"/>
                          <a:ea typeface="Times"/>
                          <a:cs typeface="Arial"/>
                        </a:rPr>
                        <a:t>The Report Parameters page is displayed.  Enter the following and click the Run button:</a:t>
                      </a:r>
                    </a:p>
                    <a:p>
                      <a:pPr marL="0" marR="164465">
                        <a:lnSpc>
                          <a:spcPct val="115000"/>
                        </a:lnSpc>
                        <a:spcBef>
                          <a:spcPts val="250"/>
                        </a:spcBef>
                        <a:spcAft>
                          <a:spcPts val="250"/>
                        </a:spcAft>
                        <a:tabLst>
                          <a:tab pos="114300" algn="l"/>
                          <a:tab pos="228600" algn="l"/>
                          <a:tab pos="160020" algn="l"/>
                          <a:tab pos="560070" algn="l"/>
                        </a:tabLst>
                      </a:pPr>
                      <a:r>
                        <a:rPr lang="en-US" sz="1200" b="1" dirty="0">
                          <a:solidFill>
                            <a:schemeClr val="tx1"/>
                          </a:solidFill>
                          <a:effectLst/>
                          <a:latin typeface="Arial"/>
                          <a:ea typeface="Times"/>
                          <a:cs typeface="Arial"/>
                        </a:rPr>
                        <a:t>Subscribe Date </a:t>
                      </a:r>
                      <a:r>
                        <a:rPr lang="en-US" sz="1200" b="0" dirty="0">
                          <a:solidFill>
                            <a:schemeClr val="tx1"/>
                          </a:solidFill>
                          <a:effectLst/>
                          <a:latin typeface="Arial"/>
                          <a:ea typeface="Times"/>
                          <a:cs typeface="Arial"/>
                        </a:rPr>
                        <a:t>– Date TCD file was processed in Core-CT.  Core-CT processes files at 10 am and 2 pm Friday, Saturday and Monday. </a:t>
                      </a:r>
                    </a:p>
                    <a:p>
                      <a:pPr marL="0" marR="164465">
                        <a:lnSpc>
                          <a:spcPct val="115000"/>
                        </a:lnSpc>
                        <a:spcBef>
                          <a:spcPts val="250"/>
                        </a:spcBef>
                        <a:spcAft>
                          <a:spcPts val="250"/>
                        </a:spcAft>
                        <a:tabLst>
                          <a:tab pos="114300" algn="l"/>
                          <a:tab pos="228600" algn="l"/>
                          <a:tab pos="160020" algn="l"/>
                          <a:tab pos="560070" algn="l"/>
                        </a:tabLst>
                      </a:pPr>
                      <a:r>
                        <a:rPr lang="en-US" sz="1200" b="1" kern="1200" dirty="0">
                          <a:solidFill>
                            <a:schemeClr val="tx1"/>
                          </a:solidFill>
                          <a:effectLst/>
                          <a:latin typeface="Arial"/>
                          <a:ea typeface="Times"/>
                          <a:cs typeface="Arial"/>
                        </a:rPr>
                        <a:t>Set ID </a:t>
                      </a:r>
                      <a:r>
                        <a:rPr lang="en-US" sz="1200" b="0" kern="1200" dirty="0">
                          <a:solidFill>
                            <a:schemeClr val="tx1"/>
                          </a:solidFill>
                          <a:effectLst/>
                          <a:latin typeface="Arial"/>
                          <a:ea typeface="Times"/>
                          <a:cs typeface="Arial"/>
                        </a:rPr>
                        <a:t>-</a:t>
                      </a:r>
                      <a:r>
                        <a:rPr lang="en-US" sz="1200" b="0" dirty="0">
                          <a:solidFill>
                            <a:schemeClr val="tx1"/>
                          </a:solidFill>
                          <a:effectLst/>
                          <a:latin typeface="Arial"/>
                          <a:ea typeface="Times"/>
                          <a:cs typeface="Arial"/>
                        </a:rPr>
                        <a:t> AGNCY</a:t>
                      </a:r>
                    </a:p>
                    <a:p>
                      <a:pPr marL="0" marR="164465">
                        <a:lnSpc>
                          <a:spcPct val="115000"/>
                        </a:lnSpc>
                        <a:spcBef>
                          <a:spcPts val="250"/>
                        </a:spcBef>
                        <a:spcAft>
                          <a:spcPts val="250"/>
                        </a:spcAft>
                        <a:tabLst>
                          <a:tab pos="114300" algn="l"/>
                          <a:tab pos="228600" algn="l"/>
                          <a:tab pos="160020" algn="l"/>
                          <a:tab pos="560070" algn="l"/>
                        </a:tabLst>
                      </a:pPr>
                      <a:r>
                        <a:rPr lang="en-US" sz="1200" b="1" dirty="0">
                          <a:solidFill>
                            <a:schemeClr val="tx1"/>
                          </a:solidFill>
                          <a:effectLst/>
                          <a:latin typeface="Arial"/>
                          <a:ea typeface="Times"/>
                          <a:cs typeface="Arial"/>
                        </a:rPr>
                        <a:t>Department </a:t>
                      </a:r>
                      <a:r>
                        <a:rPr lang="en-US" sz="1200" b="0" dirty="0">
                          <a:solidFill>
                            <a:schemeClr val="tx1"/>
                          </a:solidFill>
                          <a:effectLst/>
                          <a:latin typeface="Arial"/>
                          <a:ea typeface="Times"/>
                          <a:cs typeface="Arial"/>
                        </a:rPr>
                        <a:t>– Department ID associated to file</a:t>
                      </a:r>
                    </a:p>
                    <a:p>
                      <a:pPr marL="0" marR="164465">
                        <a:lnSpc>
                          <a:spcPct val="115000"/>
                        </a:lnSpc>
                        <a:spcBef>
                          <a:spcPts val="250"/>
                        </a:spcBef>
                        <a:spcAft>
                          <a:spcPts val="250"/>
                        </a:spcAft>
                        <a:tabLst>
                          <a:tab pos="114300" algn="l"/>
                          <a:tab pos="228600" algn="l"/>
                          <a:tab pos="160020" algn="l"/>
                          <a:tab pos="560070" algn="l"/>
                        </a:tabLst>
                      </a:pPr>
                      <a:r>
                        <a:rPr lang="en-US" sz="1200" b="1" dirty="0">
                          <a:solidFill>
                            <a:schemeClr val="tx1"/>
                          </a:solidFill>
                          <a:effectLst/>
                          <a:latin typeface="Arial"/>
                          <a:ea typeface="Times"/>
                          <a:cs typeface="Arial"/>
                        </a:rPr>
                        <a:t>Time Collection Device ID </a:t>
                      </a:r>
                      <a:r>
                        <a:rPr lang="en-US" sz="1200" b="0" dirty="0">
                          <a:solidFill>
                            <a:schemeClr val="tx1"/>
                          </a:solidFill>
                          <a:effectLst/>
                          <a:latin typeface="Arial"/>
                          <a:ea typeface="Times"/>
                          <a:cs typeface="Arial"/>
                        </a:rPr>
                        <a:t>– Three character Agency acronym followed by 001</a:t>
                      </a:r>
                    </a:p>
                  </a:txBody>
                  <a:tcPr marL="65824" marR="65824" marT="41211" marB="0">
                    <a:solidFill>
                      <a:srgbClr val="E0E7ED"/>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ea typeface="Times"/>
                        <a:cs typeface="Arial" panose="020B0604020202020204" pitchFamily="34" charset="0"/>
                      </a:endParaRPr>
                    </a:p>
                  </a:txBody>
                  <a:tcPr marL="65824" marR="65824" marT="41211" marB="0">
                    <a:solidFill>
                      <a:srgbClr val="E0E7ED"/>
                    </a:solidFill>
                  </a:tcPr>
                </a:tc>
                <a:extLst>
                  <a:ext uri="{0D108BD9-81ED-4DB2-BD59-A6C34878D82A}">
                    <a16:rowId xmlns:a16="http://schemas.microsoft.com/office/drawing/2014/main" val="10002"/>
                  </a:ext>
                </a:extLst>
              </a:tr>
              <a:tr h="1943763">
                <a:tc>
                  <a:txBody>
                    <a:bodyPr/>
                    <a:lstStyle/>
                    <a:p>
                      <a:pPr marL="0" marR="164465" lvl="0" indent="0" algn="l" defTabSz="914400" rtl="0" eaLnBrk="1" latinLnBrk="0" hangingPunct="1">
                        <a:lnSpc>
                          <a:spcPct val="115000"/>
                        </a:lnSpc>
                        <a:spcBef>
                          <a:spcPts val="250"/>
                        </a:spcBef>
                        <a:spcAft>
                          <a:spcPts val="250"/>
                        </a:spcAft>
                        <a:buFont typeface="+mj-lt"/>
                        <a:buNone/>
                        <a:tabLst>
                          <a:tab pos="114300" algn="l"/>
                          <a:tab pos="228600" algn="l"/>
                          <a:tab pos="160020" algn="l"/>
                          <a:tab pos="914400" algn="l"/>
                        </a:tabLst>
                      </a:pPr>
                      <a:r>
                        <a:rPr lang="en-US" sz="1200" b="0" kern="1200" dirty="0">
                          <a:solidFill>
                            <a:schemeClr val="tx1"/>
                          </a:solidFill>
                          <a:effectLst/>
                          <a:latin typeface="Arial"/>
                          <a:ea typeface="+mn-ea"/>
                          <a:cs typeface="Arial"/>
                        </a:rPr>
                        <a:t>The Process Scheduler Request page is displayed.  Click OK button</a:t>
                      </a:r>
                    </a:p>
                  </a:txBody>
                  <a:tcPr marL="65824" marR="65824" marT="41211" marB="0">
                    <a:solidFill>
                      <a:srgbClr val="D1DAE3"/>
                    </a:solidFill>
                  </a:tcPr>
                </a:tc>
                <a:tc>
                  <a:txBody>
                    <a:bodyPr/>
                    <a:lstStyle/>
                    <a:p>
                      <a:pPr marL="0" marR="164465" lvl="0" indent="0" algn="l" defTabSz="914400" rtl="0" eaLnBrk="1" latinLnBrk="0" hangingPunct="1">
                        <a:lnSpc>
                          <a:spcPct val="115000"/>
                        </a:lnSpc>
                        <a:spcBef>
                          <a:spcPts val="250"/>
                        </a:spcBef>
                        <a:spcAft>
                          <a:spcPts val="250"/>
                        </a:spcAft>
                        <a:buFont typeface="+mj-lt"/>
                        <a:buNone/>
                        <a:tabLst>
                          <a:tab pos="114300" algn="l"/>
                          <a:tab pos="228600" algn="l"/>
                          <a:tab pos="160020" algn="l"/>
                          <a:tab pos="914400" algn="l"/>
                        </a:tabLst>
                      </a:pPr>
                      <a:endParaRPr lang="en-US" sz="800" b="0" kern="1200" dirty="0">
                        <a:solidFill>
                          <a:schemeClr val="tx1"/>
                        </a:solidFill>
                        <a:effectLst/>
                        <a:latin typeface="Arial"/>
                        <a:ea typeface="+mn-ea"/>
                        <a:cs typeface="Arial"/>
                      </a:endParaRPr>
                    </a:p>
                  </a:txBody>
                  <a:tcPr marL="65824" marR="65824" marT="41211" marB="0">
                    <a:solidFill>
                      <a:srgbClr val="D1DAE3"/>
                    </a:solidFill>
                  </a:tcPr>
                </a:tc>
                <a:extLst>
                  <a:ext uri="{0D108BD9-81ED-4DB2-BD59-A6C34878D82A}">
                    <a16:rowId xmlns:a16="http://schemas.microsoft.com/office/drawing/2014/main" val="3832729236"/>
                  </a:ext>
                </a:extLst>
              </a:tr>
            </a:tbl>
          </a:graphicData>
        </a:graphic>
      </p:graphicFrame>
      <p:pic>
        <p:nvPicPr>
          <p:cNvPr id="5" name="Picture 4">
            <a:extLst>
              <a:ext uri="{FF2B5EF4-FFF2-40B4-BE49-F238E27FC236}">
                <a16:creationId xmlns:a16="http://schemas.microsoft.com/office/drawing/2014/main" id="{A79BF7AF-B586-43AB-A236-24F4F32121C9}"/>
              </a:ext>
            </a:extLst>
          </p:cNvPr>
          <p:cNvPicPr>
            <a:picLocks noChangeAspect="1"/>
          </p:cNvPicPr>
          <p:nvPr/>
        </p:nvPicPr>
        <p:blipFill>
          <a:blip r:embed="rId3"/>
          <a:stretch>
            <a:fillRect/>
          </a:stretch>
        </p:blipFill>
        <p:spPr>
          <a:xfrm>
            <a:off x="3242931" y="669851"/>
            <a:ext cx="3441266" cy="2977116"/>
          </a:xfrm>
          <a:prstGeom prst="rect">
            <a:avLst/>
          </a:prstGeom>
        </p:spPr>
      </p:pic>
      <p:pic>
        <p:nvPicPr>
          <p:cNvPr id="6" name="Picture 5">
            <a:extLst>
              <a:ext uri="{FF2B5EF4-FFF2-40B4-BE49-F238E27FC236}">
                <a16:creationId xmlns:a16="http://schemas.microsoft.com/office/drawing/2014/main" id="{B25427CC-99DE-49EC-A812-C63187B0003D}"/>
              </a:ext>
            </a:extLst>
          </p:cNvPr>
          <p:cNvPicPr>
            <a:picLocks noChangeAspect="1"/>
          </p:cNvPicPr>
          <p:nvPr/>
        </p:nvPicPr>
        <p:blipFill rotWithShape="1">
          <a:blip r:embed="rId4"/>
          <a:srcRect l="5292" t="7880" r="2917" b="13209"/>
          <a:stretch/>
        </p:blipFill>
        <p:spPr>
          <a:xfrm>
            <a:off x="3242931" y="3827720"/>
            <a:ext cx="3441266" cy="2615610"/>
          </a:xfrm>
          <a:prstGeom prst="rect">
            <a:avLst/>
          </a:prstGeom>
        </p:spPr>
      </p:pic>
      <p:pic>
        <p:nvPicPr>
          <p:cNvPr id="8" name="Picture 7">
            <a:extLst>
              <a:ext uri="{FF2B5EF4-FFF2-40B4-BE49-F238E27FC236}">
                <a16:creationId xmlns:a16="http://schemas.microsoft.com/office/drawing/2014/main" id="{E4CDB755-1077-407A-8746-50745E5C7838}"/>
              </a:ext>
            </a:extLst>
          </p:cNvPr>
          <p:cNvPicPr>
            <a:picLocks noChangeAspect="1"/>
          </p:cNvPicPr>
          <p:nvPr/>
        </p:nvPicPr>
        <p:blipFill>
          <a:blip r:embed="rId5"/>
          <a:stretch>
            <a:fillRect/>
          </a:stretch>
        </p:blipFill>
        <p:spPr>
          <a:xfrm>
            <a:off x="3317359" y="7283307"/>
            <a:ext cx="3366838" cy="1775637"/>
          </a:xfrm>
          <a:prstGeom prst="rect">
            <a:avLst/>
          </a:prstGeom>
        </p:spPr>
      </p:pic>
    </p:spTree>
    <p:extLst>
      <p:ext uri="{BB962C8B-B14F-4D97-AF65-F5344CB8AC3E}">
        <p14:creationId xmlns:p14="http://schemas.microsoft.com/office/powerpoint/2010/main" val="384704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47245353"/>
              </p:ext>
            </p:extLst>
          </p:nvPr>
        </p:nvGraphicFramePr>
        <p:xfrm>
          <a:off x="263070" y="172696"/>
          <a:ext cx="6493330" cy="7312625"/>
        </p:xfrm>
        <a:graphic>
          <a:graphicData uri="http://schemas.openxmlformats.org/drawingml/2006/table">
            <a:tbl>
              <a:tblPr firstRow="1" firstCol="1" bandRow="1">
                <a:tableStyleId>{5C22544A-7EE6-4342-B048-85BDC9FD1C3A}</a:tableStyleId>
              </a:tblPr>
              <a:tblGrid>
                <a:gridCol w="2921999">
                  <a:extLst>
                    <a:ext uri="{9D8B030D-6E8A-4147-A177-3AD203B41FA5}">
                      <a16:colId xmlns:a16="http://schemas.microsoft.com/office/drawing/2014/main" val="20000"/>
                    </a:ext>
                  </a:extLst>
                </a:gridCol>
                <a:gridCol w="3571331">
                  <a:extLst>
                    <a:ext uri="{9D8B030D-6E8A-4147-A177-3AD203B41FA5}">
                      <a16:colId xmlns:a16="http://schemas.microsoft.com/office/drawing/2014/main" val="20001"/>
                    </a:ext>
                  </a:extLst>
                </a:gridCol>
              </a:tblGrid>
              <a:tr h="410844">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400" dirty="0">
                          <a:effectLst/>
                          <a:latin typeface="Arial" panose="020B0604020202020204" pitchFamily="34" charset="0"/>
                          <a:cs typeface="Arial" panose="020B0604020202020204" pitchFamily="34" charset="0"/>
                        </a:rPr>
                        <a:t>Steps</a:t>
                      </a:r>
                      <a:endParaRPr lang="en-US" sz="1400" dirty="0">
                        <a:effectLst/>
                        <a:latin typeface="Arial" panose="020B0604020202020204" pitchFamily="34" charset="0"/>
                        <a:ea typeface="Times"/>
                        <a:cs typeface="Arial" panose="020B0604020202020204" pitchFamily="34" charset="0"/>
                      </a:endParaRPr>
                    </a:p>
                  </a:txBody>
                  <a:tcPr marL="65824" marR="65824" marT="41211" marB="0" anchor="ctr">
                    <a:solidFill>
                      <a:schemeClr val="tx2"/>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400" dirty="0">
                          <a:effectLst/>
                          <a:latin typeface="Arial" panose="020B0604020202020204" pitchFamily="34" charset="0"/>
                          <a:cs typeface="Arial" panose="020B0604020202020204" pitchFamily="34" charset="0"/>
                        </a:rPr>
                        <a:t>Screenshots</a:t>
                      </a:r>
                      <a:endParaRPr lang="en-US" sz="1400" dirty="0">
                        <a:effectLst/>
                        <a:latin typeface="Arial" panose="020B0604020202020204" pitchFamily="34" charset="0"/>
                        <a:ea typeface="Times"/>
                        <a:cs typeface="Arial" panose="020B0604020202020204" pitchFamily="34" charset="0"/>
                      </a:endParaRPr>
                    </a:p>
                  </a:txBody>
                  <a:tcPr marL="65824" marR="65824" marT="41211" marB="0" anchor="ctr">
                    <a:solidFill>
                      <a:schemeClr val="tx2"/>
                    </a:solidFill>
                  </a:tcPr>
                </a:tc>
                <a:extLst>
                  <a:ext uri="{0D108BD9-81ED-4DB2-BD59-A6C34878D82A}">
                    <a16:rowId xmlns:a16="http://schemas.microsoft.com/office/drawing/2014/main" val="10000"/>
                  </a:ext>
                </a:extLst>
              </a:tr>
              <a:tr h="2196747">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60020" algn="l"/>
                          <a:tab pos="914400" algn="l"/>
                        </a:tabLst>
                        <a:defRPr/>
                      </a:pPr>
                      <a:r>
                        <a:rPr lang="en-US" sz="1200" b="0" kern="1200" dirty="0">
                          <a:solidFill>
                            <a:schemeClr val="tx1"/>
                          </a:solidFill>
                          <a:effectLst/>
                          <a:latin typeface="Arial"/>
                          <a:ea typeface="+mn-ea"/>
                          <a:cs typeface="Arial"/>
                        </a:rPr>
                        <a:t>User is returned to the Report Parameters page.  Click on the Report Manager link</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cs typeface="Arial" panose="020B0604020202020204" pitchFamily="34" charset="0"/>
                      </a:endParaRPr>
                    </a:p>
                  </a:txBody>
                  <a:tcPr marL="65824" marR="65824" marT="41211" marB="0">
                    <a:solidFill>
                      <a:srgbClr val="D1DAE3"/>
                    </a:solidFill>
                  </a:tcPr>
                </a:tc>
                <a:extLst>
                  <a:ext uri="{0D108BD9-81ED-4DB2-BD59-A6C34878D82A}">
                    <a16:rowId xmlns:a16="http://schemas.microsoft.com/office/drawing/2014/main" val="10001"/>
                  </a:ext>
                </a:extLst>
              </a:tr>
              <a:tr h="2687019">
                <a:tc>
                  <a:txBody>
                    <a:bodyPr/>
                    <a:lstStyle/>
                    <a:p>
                      <a:pPr marL="0" marR="164465">
                        <a:lnSpc>
                          <a:spcPct val="115000"/>
                        </a:lnSpc>
                        <a:spcBef>
                          <a:spcPts val="250"/>
                        </a:spcBef>
                        <a:spcAft>
                          <a:spcPts val="250"/>
                        </a:spcAft>
                        <a:tabLst>
                          <a:tab pos="114300" algn="l"/>
                          <a:tab pos="228600" algn="l"/>
                          <a:tab pos="160020" algn="l"/>
                          <a:tab pos="560070" algn="l"/>
                        </a:tabLst>
                      </a:pPr>
                      <a:r>
                        <a:rPr lang="en-US" sz="1200" b="0" dirty="0">
                          <a:solidFill>
                            <a:schemeClr val="tx1"/>
                          </a:solidFill>
                          <a:effectLst/>
                          <a:latin typeface="Arial"/>
                          <a:ea typeface="Times"/>
                          <a:cs typeface="Arial"/>
                        </a:rPr>
                        <a:t>Click the refresh button periodically until the report link appears.</a:t>
                      </a:r>
                    </a:p>
                    <a:p>
                      <a:pPr marL="0" marR="164465">
                        <a:lnSpc>
                          <a:spcPct val="115000"/>
                        </a:lnSpc>
                        <a:spcBef>
                          <a:spcPts val="250"/>
                        </a:spcBef>
                        <a:spcAft>
                          <a:spcPts val="250"/>
                        </a:spcAft>
                        <a:tabLst>
                          <a:tab pos="114300" algn="l"/>
                          <a:tab pos="228600" algn="l"/>
                          <a:tab pos="160020" algn="l"/>
                          <a:tab pos="560070" algn="l"/>
                        </a:tabLst>
                      </a:pPr>
                      <a:endParaRPr lang="en-US" sz="1200" b="0" dirty="0">
                        <a:solidFill>
                          <a:schemeClr val="tx1"/>
                        </a:solidFill>
                        <a:effectLst/>
                        <a:latin typeface="Arial"/>
                        <a:ea typeface="Times"/>
                        <a:cs typeface="Arial"/>
                      </a:endParaRPr>
                    </a:p>
                    <a:p>
                      <a:pPr marL="0" marR="164465">
                        <a:lnSpc>
                          <a:spcPct val="115000"/>
                        </a:lnSpc>
                        <a:spcBef>
                          <a:spcPts val="250"/>
                        </a:spcBef>
                        <a:spcAft>
                          <a:spcPts val="250"/>
                        </a:spcAft>
                        <a:tabLst>
                          <a:tab pos="114300" algn="l"/>
                          <a:tab pos="228600" algn="l"/>
                          <a:tab pos="160020" algn="l"/>
                          <a:tab pos="560070" algn="l"/>
                        </a:tabLst>
                      </a:pPr>
                      <a:r>
                        <a:rPr lang="en-US" sz="1200" b="0" dirty="0">
                          <a:solidFill>
                            <a:schemeClr val="tx1"/>
                          </a:solidFill>
                          <a:effectLst/>
                          <a:latin typeface="Arial"/>
                          <a:ea typeface="Times"/>
                          <a:cs typeface="Arial"/>
                        </a:rPr>
                        <a:t>The Report link will be blank until the report status is posted.</a:t>
                      </a:r>
                    </a:p>
                  </a:txBody>
                  <a:tcPr marL="65824" marR="65824" marT="41211" marB="0">
                    <a:solidFill>
                      <a:srgbClr val="E0E7ED"/>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ea typeface="Times"/>
                        <a:cs typeface="Arial" panose="020B0604020202020204" pitchFamily="34" charset="0"/>
                      </a:endParaRPr>
                    </a:p>
                  </a:txBody>
                  <a:tcPr marL="65824" marR="65824" marT="41211" marB="0">
                    <a:solidFill>
                      <a:srgbClr val="E0E7ED"/>
                    </a:solidFill>
                  </a:tcPr>
                </a:tc>
                <a:extLst>
                  <a:ext uri="{0D108BD9-81ED-4DB2-BD59-A6C34878D82A}">
                    <a16:rowId xmlns:a16="http://schemas.microsoft.com/office/drawing/2014/main" val="10002"/>
                  </a:ext>
                </a:extLst>
              </a:tr>
              <a:tr h="2018015">
                <a:tc>
                  <a:txBody>
                    <a:bodyPr/>
                    <a:lstStyle/>
                    <a:p>
                      <a:pPr marL="0" marR="164465" lvl="0" indent="0" algn="l" defTabSz="914400" rtl="0" eaLnBrk="1" latinLnBrk="0" hangingPunct="1">
                        <a:lnSpc>
                          <a:spcPct val="115000"/>
                        </a:lnSpc>
                        <a:spcBef>
                          <a:spcPts val="250"/>
                        </a:spcBef>
                        <a:spcAft>
                          <a:spcPts val="250"/>
                        </a:spcAft>
                        <a:buFont typeface="+mj-lt"/>
                        <a:buNone/>
                        <a:tabLst>
                          <a:tab pos="114300" algn="l"/>
                          <a:tab pos="228600" algn="l"/>
                          <a:tab pos="160020" algn="l"/>
                          <a:tab pos="914400" algn="l"/>
                        </a:tabLst>
                      </a:pPr>
                      <a:r>
                        <a:rPr lang="en-US" sz="1200" b="0" kern="1200" dirty="0">
                          <a:solidFill>
                            <a:schemeClr val="tx1"/>
                          </a:solidFill>
                          <a:effectLst/>
                          <a:latin typeface="Arial"/>
                          <a:ea typeface="+mn-ea"/>
                          <a:cs typeface="Arial"/>
                        </a:rPr>
                        <a:t>Click on the link under the report column</a:t>
                      </a:r>
                    </a:p>
                  </a:txBody>
                  <a:tcPr marL="65824" marR="65824" marT="41211" marB="0">
                    <a:solidFill>
                      <a:srgbClr val="D1DAE3"/>
                    </a:solidFill>
                  </a:tcPr>
                </a:tc>
                <a:tc>
                  <a:txBody>
                    <a:bodyPr/>
                    <a:lstStyle/>
                    <a:p>
                      <a:pPr marL="0" marR="164465" lvl="0" indent="0" algn="l" defTabSz="914400" rtl="0" eaLnBrk="1" latinLnBrk="0" hangingPunct="1">
                        <a:lnSpc>
                          <a:spcPct val="115000"/>
                        </a:lnSpc>
                        <a:spcBef>
                          <a:spcPts val="250"/>
                        </a:spcBef>
                        <a:spcAft>
                          <a:spcPts val="250"/>
                        </a:spcAft>
                        <a:buFont typeface="+mj-lt"/>
                        <a:buNone/>
                        <a:tabLst>
                          <a:tab pos="114300" algn="l"/>
                          <a:tab pos="228600" algn="l"/>
                          <a:tab pos="160020" algn="l"/>
                          <a:tab pos="914400" algn="l"/>
                        </a:tabLst>
                      </a:pPr>
                      <a:endParaRPr lang="en-US" sz="800" b="0" kern="1200" dirty="0">
                        <a:solidFill>
                          <a:schemeClr val="tx1"/>
                        </a:solidFill>
                        <a:effectLst/>
                        <a:latin typeface="Arial"/>
                        <a:ea typeface="+mn-ea"/>
                        <a:cs typeface="Arial"/>
                      </a:endParaRPr>
                    </a:p>
                  </a:txBody>
                  <a:tcPr marL="65824" marR="65824" marT="41211" marB="0">
                    <a:solidFill>
                      <a:srgbClr val="D1DAE3"/>
                    </a:solidFill>
                  </a:tcPr>
                </a:tc>
                <a:extLst>
                  <a:ext uri="{0D108BD9-81ED-4DB2-BD59-A6C34878D82A}">
                    <a16:rowId xmlns:a16="http://schemas.microsoft.com/office/drawing/2014/main" val="3832729236"/>
                  </a:ext>
                </a:extLst>
              </a:tr>
            </a:tbl>
          </a:graphicData>
        </a:graphic>
      </p:graphicFrame>
      <p:pic>
        <p:nvPicPr>
          <p:cNvPr id="4" name="Picture 3">
            <a:extLst>
              <a:ext uri="{FF2B5EF4-FFF2-40B4-BE49-F238E27FC236}">
                <a16:creationId xmlns:a16="http://schemas.microsoft.com/office/drawing/2014/main" id="{4253CFEC-F45F-4FCD-9C23-86015424D85F}"/>
              </a:ext>
            </a:extLst>
          </p:cNvPr>
          <p:cNvPicPr>
            <a:picLocks noChangeAspect="1"/>
          </p:cNvPicPr>
          <p:nvPr/>
        </p:nvPicPr>
        <p:blipFill>
          <a:blip r:embed="rId3"/>
          <a:stretch>
            <a:fillRect/>
          </a:stretch>
        </p:blipFill>
        <p:spPr>
          <a:xfrm>
            <a:off x="3429000" y="776176"/>
            <a:ext cx="3165930" cy="1605517"/>
          </a:xfrm>
          <a:prstGeom prst="rect">
            <a:avLst/>
          </a:prstGeom>
        </p:spPr>
      </p:pic>
      <p:pic>
        <p:nvPicPr>
          <p:cNvPr id="9" name="Picture 8">
            <a:extLst>
              <a:ext uri="{FF2B5EF4-FFF2-40B4-BE49-F238E27FC236}">
                <a16:creationId xmlns:a16="http://schemas.microsoft.com/office/drawing/2014/main" id="{6D96139B-9F41-4D8D-9CC7-9D01C3A93888}"/>
              </a:ext>
            </a:extLst>
          </p:cNvPr>
          <p:cNvPicPr>
            <a:picLocks noChangeAspect="1"/>
          </p:cNvPicPr>
          <p:nvPr/>
        </p:nvPicPr>
        <p:blipFill>
          <a:blip r:embed="rId4"/>
          <a:stretch>
            <a:fillRect/>
          </a:stretch>
        </p:blipFill>
        <p:spPr>
          <a:xfrm>
            <a:off x="3276876" y="2817629"/>
            <a:ext cx="3267978" cy="2328530"/>
          </a:xfrm>
          <a:prstGeom prst="rect">
            <a:avLst/>
          </a:prstGeom>
        </p:spPr>
      </p:pic>
      <p:pic>
        <p:nvPicPr>
          <p:cNvPr id="10" name="Picture 9">
            <a:extLst>
              <a:ext uri="{FF2B5EF4-FFF2-40B4-BE49-F238E27FC236}">
                <a16:creationId xmlns:a16="http://schemas.microsoft.com/office/drawing/2014/main" id="{5F8D88D5-3510-49B1-83D5-75241896581B}"/>
              </a:ext>
            </a:extLst>
          </p:cNvPr>
          <p:cNvPicPr>
            <a:picLocks noChangeAspect="1"/>
          </p:cNvPicPr>
          <p:nvPr/>
        </p:nvPicPr>
        <p:blipFill>
          <a:blip r:embed="rId5"/>
          <a:stretch>
            <a:fillRect/>
          </a:stretch>
        </p:blipFill>
        <p:spPr>
          <a:xfrm>
            <a:off x="3429000" y="5542621"/>
            <a:ext cx="3052381" cy="1878921"/>
          </a:xfrm>
          <a:prstGeom prst="rect">
            <a:avLst/>
          </a:prstGeom>
        </p:spPr>
      </p:pic>
    </p:spTree>
    <p:extLst>
      <p:ext uri="{BB962C8B-B14F-4D97-AF65-F5344CB8AC3E}">
        <p14:creationId xmlns:p14="http://schemas.microsoft.com/office/powerpoint/2010/main" val="421064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18411376"/>
              </p:ext>
            </p:extLst>
          </p:nvPr>
        </p:nvGraphicFramePr>
        <p:xfrm>
          <a:off x="263070" y="172696"/>
          <a:ext cx="6493330" cy="5622048"/>
        </p:xfrm>
        <a:graphic>
          <a:graphicData uri="http://schemas.openxmlformats.org/drawingml/2006/table">
            <a:tbl>
              <a:tblPr firstRow="1" firstCol="1" bandRow="1">
                <a:tableStyleId>{5C22544A-7EE6-4342-B048-85BDC9FD1C3A}</a:tableStyleId>
              </a:tblPr>
              <a:tblGrid>
                <a:gridCol w="2921999">
                  <a:extLst>
                    <a:ext uri="{9D8B030D-6E8A-4147-A177-3AD203B41FA5}">
                      <a16:colId xmlns:a16="http://schemas.microsoft.com/office/drawing/2014/main" val="20000"/>
                    </a:ext>
                  </a:extLst>
                </a:gridCol>
                <a:gridCol w="3571331">
                  <a:extLst>
                    <a:ext uri="{9D8B030D-6E8A-4147-A177-3AD203B41FA5}">
                      <a16:colId xmlns:a16="http://schemas.microsoft.com/office/drawing/2014/main" val="20001"/>
                    </a:ext>
                  </a:extLst>
                </a:gridCol>
              </a:tblGrid>
              <a:tr h="410844">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400" dirty="0">
                          <a:effectLst/>
                          <a:latin typeface="Arial" panose="020B0604020202020204" pitchFamily="34" charset="0"/>
                          <a:cs typeface="Arial" panose="020B0604020202020204" pitchFamily="34" charset="0"/>
                        </a:rPr>
                        <a:t>Steps</a:t>
                      </a:r>
                      <a:endParaRPr lang="en-US" sz="1400" dirty="0">
                        <a:effectLst/>
                        <a:latin typeface="Arial" panose="020B0604020202020204" pitchFamily="34" charset="0"/>
                        <a:ea typeface="Times"/>
                        <a:cs typeface="Arial" panose="020B0604020202020204" pitchFamily="34" charset="0"/>
                      </a:endParaRPr>
                    </a:p>
                  </a:txBody>
                  <a:tcPr marL="65824" marR="65824" marT="41211" marB="0" anchor="ctr">
                    <a:solidFill>
                      <a:schemeClr val="tx2"/>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400" dirty="0">
                          <a:effectLst/>
                          <a:latin typeface="Arial" panose="020B0604020202020204" pitchFamily="34" charset="0"/>
                          <a:cs typeface="Arial" panose="020B0604020202020204" pitchFamily="34" charset="0"/>
                        </a:rPr>
                        <a:t>Screenshots</a:t>
                      </a:r>
                      <a:endParaRPr lang="en-US" sz="1400" dirty="0">
                        <a:effectLst/>
                        <a:latin typeface="Arial" panose="020B0604020202020204" pitchFamily="34" charset="0"/>
                        <a:ea typeface="Times"/>
                        <a:cs typeface="Arial" panose="020B0604020202020204" pitchFamily="34" charset="0"/>
                      </a:endParaRPr>
                    </a:p>
                  </a:txBody>
                  <a:tcPr marL="65824" marR="65824" marT="41211" marB="0" anchor="ctr">
                    <a:solidFill>
                      <a:schemeClr val="tx2"/>
                    </a:solidFill>
                  </a:tcPr>
                </a:tc>
                <a:extLst>
                  <a:ext uri="{0D108BD9-81ED-4DB2-BD59-A6C34878D82A}">
                    <a16:rowId xmlns:a16="http://schemas.microsoft.com/office/drawing/2014/main" val="10000"/>
                  </a:ext>
                </a:extLst>
              </a:tr>
              <a:tr h="5211204">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60020" algn="l"/>
                          <a:tab pos="560070" algn="l"/>
                        </a:tabLst>
                        <a:defRPr/>
                      </a:pPr>
                      <a:r>
                        <a:rPr lang="en-US" sz="1200" b="0" kern="1200" dirty="0">
                          <a:solidFill>
                            <a:schemeClr val="tx1"/>
                          </a:solidFill>
                          <a:effectLst/>
                          <a:latin typeface="Arial"/>
                          <a:ea typeface="+mn-ea"/>
                          <a:cs typeface="Arial"/>
                        </a:rPr>
                        <a:t>The Report/Log Viewer page displays.  Click name link to view the report</a:t>
                      </a:r>
                    </a:p>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60020" algn="l"/>
                          <a:tab pos="914400" algn="l"/>
                        </a:tabLst>
                        <a:defRPr/>
                      </a:pPr>
                      <a:endParaRPr lang="en-US" sz="800" b="0" kern="1200" dirty="0">
                        <a:solidFill>
                          <a:schemeClr val="tx1"/>
                        </a:solidFill>
                        <a:effectLst/>
                        <a:latin typeface="Arial"/>
                        <a:ea typeface="+mn-ea"/>
                        <a:cs typeface="Arial"/>
                      </a:endParaRP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cs typeface="Arial" panose="020B0604020202020204" pitchFamily="34" charset="0"/>
                      </a:endParaRPr>
                    </a:p>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cs typeface="Arial" panose="020B0604020202020204" pitchFamily="34" charset="0"/>
                      </a:endParaRPr>
                    </a:p>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cs typeface="Arial" panose="020B0604020202020204" pitchFamily="34" charset="0"/>
                      </a:endParaRPr>
                    </a:p>
                    <a:p>
                      <a:pPr marL="0" marR="164465">
                        <a:lnSpc>
                          <a:spcPct val="115000"/>
                        </a:lnSpc>
                        <a:spcBef>
                          <a:spcPts val="250"/>
                        </a:spcBef>
                        <a:spcAft>
                          <a:spcPts val="250"/>
                        </a:spcAft>
                        <a:tabLst>
                          <a:tab pos="114300" algn="l"/>
                          <a:tab pos="228600" algn="l"/>
                          <a:tab pos="114300" algn="l"/>
                          <a:tab pos="228600" algn="l"/>
                          <a:tab pos="914400" algn="l"/>
                        </a:tabLst>
                      </a:pPr>
                      <a:endParaRPr lang="en-US" sz="900" dirty="0">
                        <a:solidFill>
                          <a:schemeClr val="tx1"/>
                        </a:solidFill>
                        <a:effectLst/>
                        <a:latin typeface="Arial" panose="020B0604020202020204" pitchFamily="34" charset="0"/>
                        <a:cs typeface="Arial" panose="020B0604020202020204" pitchFamily="34" charset="0"/>
                      </a:endParaRPr>
                    </a:p>
                  </a:txBody>
                  <a:tcPr marL="65824" marR="65824" marT="41211" marB="0">
                    <a:solidFill>
                      <a:srgbClr val="D1DAE3"/>
                    </a:solidFill>
                  </a:tcPr>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718D272C-3B29-45B9-B6F4-C9B430D36A6C}"/>
              </a:ext>
            </a:extLst>
          </p:cNvPr>
          <p:cNvPicPr>
            <a:picLocks noChangeAspect="1"/>
          </p:cNvPicPr>
          <p:nvPr/>
        </p:nvPicPr>
        <p:blipFill rotWithShape="1">
          <a:blip r:embed="rId3"/>
          <a:srcRect l="1870" t="3053"/>
          <a:stretch/>
        </p:blipFill>
        <p:spPr>
          <a:xfrm>
            <a:off x="3232298" y="648584"/>
            <a:ext cx="3362632" cy="2349797"/>
          </a:xfrm>
          <a:prstGeom prst="rect">
            <a:avLst/>
          </a:prstGeom>
        </p:spPr>
      </p:pic>
      <p:pic>
        <p:nvPicPr>
          <p:cNvPr id="5" name="Picture 4">
            <a:extLst>
              <a:ext uri="{FF2B5EF4-FFF2-40B4-BE49-F238E27FC236}">
                <a16:creationId xmlns:a16="http://schemas.microsoft.com/office/drawing/2014/main" id="{752340B6-F7DE-4FA1-8ED1-7A8F9C5AEFE4}"/>
              </a:ext>
            </a:extLst>
          </p:cNvPr>
          <p:cNvPicPr>
            <a:picLocks noChangeAspect="1"/>
          </p:cNvPicPr>
          <p:nvPr/>
        </p:nvPicPr>
        <p:blipFill>
          <a:blip r:embed="rId4"/>
          <a:stretch>
            <a:fillRect/>
          </a:stretch>
        </p:blipFill>
        <p:spPr>
          <a:xfrm>
            <a:off x="3226927" y="3233132"/>
            <a:ext cx="3362632" cy="2349797"/>
          </a:xfrm>
          <a:prstGeom prst="rect">
            <a:avLst/>
          </a:prstGeom>
        </p:spPr>
      </p:pic>
    </p:spTree>
    <p:extLst>
      <p:ext uri="{BB962C8B-B14F-4D97-AF65-F5344CB8AC3E}">
        <p14:creationId xmlns:p14="http://schemas.microsoft.com/office/powerpoint/2010/main" val="3632406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23156509"/>
              </p:ext>
            </p:extLst>
          </p:nvPr>
        </p:nvGraphicFramePr>
        <p:xfrm>
          <a:off x="263070" y="172696"/>
          <a:ext cx="6493330" cy="4658868"/>
        </p:xfrm>
        <a:graphic>
          <a:graphicData uri="http://schemas.openxmlformats.org/drawingml/2006/table">
            <a:tbl>
              <a:tblPr firstRow="1" firstCol="1" bandRow="1">
                <a:tableStyleId>{5C22544A-7EE6-4342-B048-85BDC9FD1C3A}</a:tableStyleId>
              </a:tblPr>
              <a:tblGrid>
                <a:gridCol w="2921999">
                  <a:extLst>
                    <a:ext uri="{9D8B030D-6E8A-4147-A177-3AD203B41FA5}">
                      <a16:colId xmlns:a16="http://schemas.microsoft.com/office/drawing/2014/main" val="20000"/>
                    </a:ext>
                  </a:extLst>
                </a:gridCol>
                <a:gridCol w="3571331">
                  <a:extLst>
                    <a:ext uri="{9D8B030D-6E8A-4147-A177-3AD203B41FA5}">
                      <a16:colId xmlns:a16="http://schemas.microsoft.com/office/drawing/2014/main" val="20001"/>
                    </a:ext>
                  </a:extLst>
                </a:gridCol>
              </a:tblGrid>
              <a:tr h="0">
                <a:tc gridSpan="2">
                  <a:txBody>
                    <a:bodyPr/>
                    <a:lstStyle/>
                    <a:p>
                      <a:pPr marL="0" marR="164465" algn="ctr">
                        <a:lnSpc>
                          <a:spcPct val="115000"/>
                        </a:lnSpc>
                        <a:spcBef>
                          <a:spcPts val="250"/>
                        </a:spcBef>
                        <a:spcAft>
                          <a:spcPts val="250"/>
                        </a:spcAft>
                        <a:tabLst>
                          <a:tab pos="114300" algn="l"/>
                          <a:tab pos="228600" algn="l"/>
                          <a:tab pos="114300" algn="l"/>
                          <a:tab pos="228600" algn="l"/>
                          <a:tab pos="914400" algn="l"/>
                        </a:tabLst>
                      </a:pPr>
                      <a:r>
                        <a:rPr lang="en-US" sz="1400" dirty="0">
                          <a:effectLst/>
                          <a:latin typeface="Arial" panose="020B0604020202020204" pitchFamily="34" charset="0"/>
                          <a:ea typeface="Times"/>
                          <a:cs typeface="Arial" panose="020B0604020202020204" pitchFamily="34" charset="0"/>
                        </a:rPr>
                        <a:t>Report Error Message</a:t>
                      </a:r>
                    </a:p>
                  </a:txBody>
                  <a:tcPr marL="65824" marR="65824" marT="41211" marB="0" anchor="ctr">
                    <a:solidFill>
                      <a:schemeClr val="tx2"/>
                    </a:solidFill>
                  </a:tcPr>
                </a:tc>
                <a:tc hMerge="1">
                  <a:txBody>
                    <a:bodyPr/>
                    <a:lstStyle/>
                    <a:p>
                      <a:pPr marL="0" marR="164465">
                        <a:lnSpc>
                          <a:spcPct val="115000"/>
                        </a:lnSpc>
                        <a:spcBef>
                          <a:spcPts val="250"/>
                        </a:spcBef>
                        <a:spcAft>
                          <a:spcPts val="250"/>
                        </a:spcAft>
                        <a:tabLst>
                          <a:tab pos="114300" algn="l"/>
                          <a:tab pos="228600" algn="l"/>
                          <a:tab pos="114300" algn="l"/>
                          <a:tab pos="228600" algn="l"/>
                          <a:tab pos="914400" algn="l"/>
                        </a:tabLst>
                      </a:pPr>
                      <a:endParaRPr lang="en-US" sz="1400" dirty="0">
                        <a:effectLst/>
                        <a:latin typeface="Arial" panose="020B0604020202020204" pitchFamily="34" charset="0"/>
                        <a:ea typeface="Times"/>
                        <a:cs typeface="Arial" panose="020B0604020202020204" pitchFamily="34" charset="0"/>
                      </a:endParaRPr>
                    </a:p>
                  </a:txBody>
                  <a:tcPr marL="65824" marR="65824" marT="41211" marB="0" anchor="ctr">
                    <a:solidFill>
                      <a:schemeClr val="tx2"/>
                    </a:solidFill>
                  </a:tcPr>
                </a:tc>
                <a:extLst>
                  <a:ext uri="{0D108BD9-81ED-4DB2-BD59-A6C34878D82A}">
                    <a16:rowId xmlns:a16="http://schemas.microsoft.com/office/drawing/2014/main" val="10000"/>
                  </a:ext>
                </a:extLst>
              </a:tr>
              <a:tr h="132575">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14300" algn="l"/>
                          <a:tab pos="228600" algn="l"/>
                          <a:tab pos="914400" algn="l"/>
                        </a:tabLst>
                        <a:defRPr/>
                      </a:pPr>
                      <a:r>
                        <a:rPr lang="en-US" sz="1200" b="0" kern="1200" dirty="0">
                          <a:solidFill>
                            <a:schemeClr val="tx1"/>
                          </a:solidFill>
                          <a:effectLst/>
                          <a:latin typeface="Arial" panose="020B0604020202020204" pitchFamily="34" charset="0"/>
                          <a:ea typeface="+mn-ea"/>
                          <a:cs typeface="Arial" panose="020B0604020202020204" pitchFamily="34" charset="0"/>
                        </a:rPr>
                        <a:t>Invalid Employee ID / Job combination</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200" dirty="0">
                          <a:solidFill>
                            <a:schemeClr val="tx1"/>
                          </a:solidFill>
                          <a:effectLst/>
                          <a:latin typeface="Arial" panose="020B0604020202020204" pitchFamily="34" charset="0"/>
                          <a:cs typeface="Arial" panose="020B0604020202020204" pitchFamily="34" charset="0"/>
                        </a:rPr>
                        <a:t>There is no valid Time Reporter, who is setup with the Employee ID and Record Number (ties to Job) specified. (13500,61)</a:t>
                      </a:r>
                    </a:p>
                  </a:txBody>
                  <a:tcPr marL="65824" marR="65824" marT="41211" marB="0">
                    <a:solidFill>
                      <a:srgbClr val="D1DAE3"/>
                    </a:solidFill>
                  </a:tcPr>
                </a:tc>
                <a:extLst>
                  <a:ext uri="{0D108BD9-81ED-4DB2-BD59-A6C34878D82A}">
                    <a16:rowId xmlns:a16="http://schemas.microsoft.com/office/drawing/2014/main" val="10001"/>
                  </a:ext>
                </a:extLst>
              </a:tr>
              <a:tr h="132575">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14300" algn="l"/>
                          <a:tab pos="228600" algn="l"/>
                          <a:tab pos="914400" algn="l"/>
                        </a:tabLst>
                        <a:defRPr/>
                      </a:pPr>
                      <a:r>
                        <a:rPr lang="en-US" sz="1200" b="0" kern="1200" dirty="0">
                          <a:solidFill>
                            <a:schemeClr val="tx1"/>
                          </a:solidFill>
                          <a:effectLst/>
                          <a:latin typeface="Arial" panose="020B0604020202020204" pitchFamily="34" charset="0"/>
                          <a:ea typeface="+mn-ea"/>
                          <a:cs typeface="Arial" panose="020B0604020202020204" pitchFamily="34" charset="0"/>
                        </a:rPr>
                        <a:t>A blank TRC was found</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200" dirty="0">
                          <a:solidFill>
                            <a:schemeClr val="tx1"/>
                          </a:solidFill>
                          <a:effectLst/>
                          <a:latin typeface="Arial" panose="020B0604020202020204" pitchFamily="34" charset="0"/>
                          <a:cs typeface="Arial" panose="020B0604020202020204" pitchFamily="34" charset="0"/>
                        </a:rPr>
                        <a:t>A Time Reporting Code is required.  Records containing blank TRC values are invalid. (20100,12)</a:t>
                      </a:r>
                    </a:p>
                  </a:txBody>
                  <a:tcPr marL="65824" marR="65824" marT="41211" marB="0">
                    <a:solidFill>
                      <a:srgbClr val="D1DAE3"/>
                    </a:solidFill>
                  </a:tcPr>
                </a:tc>
                <a:extLst>
                  <a:ext uri="{0D108BD9-81ED-4DB2-BD59-A6C34878D82A}">
                    <a16:rowId xmlns:a16="http://schemas.microsoft.com/office/drawing/2014/main" val="83255298"/>
                  </a:ext>
                </a:extLst>
              </a:tr>
              <a:tr h="132575">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14300" algn="l"/>
                          <a:tab pos="228600" algn="l"/>
                          <a:tab pos="914400" algn="l"/>
                        </a:tabLst>
                        <a:defRPr/>
                      </a:pPr>
                      <a:r>
                        <a:rPr lang="en-US" sz="1200" b="0" kern="1200" dirty="0">
                          <a:solidFill>
                            <a:schemeClr val="tx1"/>
                          </a:solidFill>
                          <a:effectLst/>
                          <a:latin typeface="Arial" panose="020B0604020202020204" pitchFamily="34" charset="0"/>
                          <a:ea typeface="+mn-ea"/>
                          <a:cs typeface="Arial" panose="020B0604020202020204" pitchFamily="34" charset="0"/>
                        </a:rPr>
                        <a:t>Invalid TRC</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200" dirty="0">
                          <a:solidFill>
                            <a:schemeClr val="tx1"/>
                          </a:solidFill>
                          <a:effectLst/>
                          <a:latin typeface="Arial" panose="020B0604020202020204" pitchFamily="34" charset="0"/>
                          <a:cs typeface="Arial" panose="020B0604020202020204" pitchFamily="34" charset="0"/>
                        </a:rPr>
                        <a:t>The Time Reporting Code does not exist in the TRC table. (20100,11)</a:t>
                      </a:r>
                    </a:p>
                  </a:txBody>
                  <a:tcPr marL="65824" marR="65824" marT="41211" marB="0">
                    <a:solidFill>
                      <a:srgbClr val="D1DAE3"/>
                    </a:solidFill>
                  </a:tcPr>
                </a:tc>
                <a:extLst>
                  <a:ext uri="{0D108BD9-81ED-4DB2-BD59-A6C34878D82A}">
                    <a16:rowId xmlns:a16="http://schemas.microsoft.com/office/drawing/2014/main" val="2228817176"/>
                  </a:ext>
                </a:extLst>
              </a:tr>
              <a:tr h="132575">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14300" algn="l"/>
                          <a:tab pos="228600" algn="l"/>
                          <a:tab pos="914400" algn="l"/>
                        </a:tabLst>
                        <a:defRPr/>
                      </a:pPr>
                      <a:r>
                        <a:rPr lang="en-US" sz="1200" b="0" kern="1200" dirty="0">
                          <a:solidFill>
                            <a:schemeClr val="tx1"/>
                          </a:solidFill>
                          <a:effectLst/>
                          <a:latin typeface="Arial" panose="020B0604020202020204" pitchFamily="34" charset="0"/>
                          <a:ea typeface="+mn-ea"/>
                          <a:cs typeface="Arial" panose="020B0604020202020204" pitchFamily="34" charset="0"/>
                        </a:rPr>
                        <a:t>TCD Department Error</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200" dirty="0">
                          <a:solidFill>
                            <a:schemeClr val="tx1"/>
                          </a:solidFill>
                          <a:effectLst/>
                          <a:latin typeface="Arial" panose="020B0604020202020204" pitchFamily="34" charset="0"/>
                          <a:cs typeface="Arial" panose="020B0604020202020204" pitchFamily="34" charset="0"/>
                        </a:rPr>
                        <a:t>The employee's Department ID does not match the TCD interface ID. (20100,1000)</a:t>
                      </a:r>
                    </a:p>
                  </a:txBody>
                  <a:tcPr marL="65824" marR="65824" marT="41211" marB="0">
                    <a:solidFill>
                      <a:srgbClr val="D1DAE3"/>
                    </a:solidFill>
                  </a:tcPr>
                </a:tc>
                <a:extLst>
                  <a:ext uri="{0D108BD9-81ED-4DB2-BD59-A6C34878D82A}">
                    <a16:rowId xmlns:a16="http://schemas.microsoft.com/office/drawing/2014/main" val="380651353"/>
                  </a:ext>
                </a:extLst>
              </a:tr>
              <a:tr h="132575">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14300" algn="l"/>
                          <a:tab pos="228600" algn="l"/>
                          <a:tab pos="914400" algn="l"/>
                        </a:tabLst>
                        <a:defRPr/>
                      </a:pPr>
                      <a:r>
                        <a:rPr lang="en-US" sz="1200" b="0" kern="1200" dirty="0">
                          <a:solidFill>
                            <a:schemeClr val="tx1"/>
                          </a:solidFill>
                          <a:effectLst/>
                          <a:latin typeface="Arial" panose="020B0604020202020204" pitchFamily="34" charset="0"/>
                          <a:ea typeface="+mn-ea"/>
                          <a:cs typeface="Arial" panose="020B0604020202020204" pitchFamily="34" charset="0"/>
                        </a:rPr>
                        <a:t>hen the Add/Delete Indicator is "D", the DELETE_DATE field is required</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200" dirty="0">
                          <a:solidFill>
                            <a:schemeClr val="tx1"/>
                          </a:solidFill>
                          <a:effectLst/>
                          <a:latin typeface="Arial" panose="020B0604020202020204" pitchFamily="34" charset="0"/>
                          <a:cs typeface="Arial" panose="020B0604020202020204" pitchFamily="34" charset="0"/>
                        </a:rPr>
                        <a:t>The Delete Date must be specified to provide the context required to execute the requested Delete function. (13500,63)</a:t>
                      </a:r>
                    </a:p>
                  </a:txBody>
                  <a:tcPr marL="65824" marR="65824" marT="41211" marB="0">
                    <a:solidFill>
                      <a:srgbClr val="D1DAE3"/>
                    </a:solidFill>
                  </a:tcPr>
                </a:tc>
                <a:extLst>
                  <a:ext uri="{0D108BD9-81ED-4DB2-BD59-A6C34878D82A}">
                    <a16:rowId xmlns:a16="http://schemas.microsoft.com/office/drawing/2014/main" val="2234857364"/>
                  </a:ext>
                </a:extLst>
              </a:tr>
              <a:tr h="132575">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14300" algn="l"/>
                          <a:tab pos="228600" algn="l"/>
                          <a:tab pos="914400" algn="l"/>
                        </a:tabLst>
                        <a:defRPr/>
                      </a:pPr>
                      <a:r>
                        <a:rPr lang="en-US" sz="1200" b="0" kern="1200" dirty="0">
                          <a:solidFill>
                            <a:schemeClr val="tx1"/>
                          </a:solidFill>
                          <a:effectLst/>
                          <a:latin typeface="Arial" panose="020B0604020202020204" pitchFamily="34" charset="0"/>
                          <a:ea typeface="+mn-ea"/>
                          <a:cs typeface="Arial" panose="020B0604020202020204" pitchFamily="34" charset="0"/>
                        </a:rPr>
                        <a:t>When the Add/Delete Indicator is "A", the reporting date[time] field is required </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200" dirty="0">
                          <a:solidFill>
                            <a:schemeClr val="tx1"/>
                          </a:solidFill>
                          <a:effectLst/>
                          <a:latin typeface="Arial" panose="020B0604020202020204" pitchFamily="34" charset="0"/>
                          <a:cs typeface="Arial" panose="020B0604020202020204" pitchFamily="34" charset="0"/>
                        </a:rPr>
                        <a:t>If this is an Elapsed Time message, it is the Date Under Report field (DUR) that is required. (13500,64)</a:t>
                      </a:r>
                    </a:p>
                  </a:txBody>
                  <a:tcPr marL="65824" marR="65824" marT="41211" marB="0">
                    <a:solidFill>
                      <a:srgbClr val="D1DAE3"/>
                    </a:solidFill>
                  </a:tcPr>
                </a:tc>
                <a:extLst>
                  <a:ext uri="{0D108BD9-81ED-4DB2-BD59-A6C34878D82A}">
                    <a16:rowId xmlns:a16="http://schemas.microsoft.com/office/drawing/2014/main" val="428086394"/>
                  </a:ext>
                </a:extLst>
              </a:tr>
              <a:tr h="132575">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14300" algn="l"/>
                          <a:tab pos="228600" algn="l"/>
                          <a:tab pos="914400" algn="l"/>
                        </a:tabLst>
                        <a:defRPr/>
                      </a:pPr>
                      <a:r>
                        <a:rPr lang="en-US" sz="1200" b="0" kern="1200" dirty="0">
                          <a:solidFill>
                            <a:schemeClr val="tx1"/>
                          </a:solidFill>
                          <a:effectLst/>
                          <a:latin typeface="Arial" panose="020B0604020202020204" pitchFamily="34" charset="0"/>
                          <a:ea typeface="+mn-ea"/>
                          <a:cs typeface="Arial" panose="020B0604020202020204" pitchFamily="34" charset="0"/>
                        </a:rPr>
                        <a:t>Field is required</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200" dirty="0">
                          <a:solidFill>
                            <a:schemeClr val="tx1"/>
                          </a:solidFill>
                          <a:effectLst/>
                          <a:latin typeface="Arial" panose="020B0604020202020204" pitchFamily="34" charset="0"/>
                          <a:cs typeface="Arial" panose="020B0604020202020204" pitchFamily="34" charset="0"/>
                        </a:rPr>
                        <a:t>You have left a field empty and a value must be entered. (15,8)</a:t>
                      </a:r>
                    </a:p>
                  </a:txBody>
                  <a:tcPr marL="65824" marR="65824" marT="41211" marB="0">
                    <a:solidFill>
                      <a:srgbClr val="D1DAE3"/>
                    </a:solidFill>
                  </a:tcPr>
                </a:tc>
                <a:extLst>
                  <a:ext uri="{0D108BD9-81ED-4DB2-BD59-A6C34878D82A}">
                    <a16:rowId xmlns:a16="http://schemas.microsoft.com/office/drawing/2014/main" val="1487545058"/>
                  </a:ext>
                </a:extLst>
              </a:tr>
              <a:tr h="132575">
                <a:tc>
                  <a:txBody>
                    <a:bodyPr/>
                    <a:lstStyle/>
                    <a:p>
                      <a:pPr marL="0" marR="164465" lvl="0" indent="0" algn="l" defTabSz="914400" rtl="0" eaLnBrk="1" fontAlgn="auto" latinLnBrk="0" hangingPunct="1">
                        <a:lnSpc>
                          <a:spcPct val="115000"/>
                        </a:lnSpc>
                        <a:spcBef>
                          <a:spcPts val="250"/>
                        </a:spcBef>
                        <a:spcAft>
                          <a:spcPts val="250"/>
                        </a:spcAft>
                        <a:buClrTx/>
                        <a:buSzTx/>
                        <a:buFont typeface="+mj-lt"/>
                        <a:buNone/>
                        <a:tabLst>
                          <a:tab pos="114300" algn="l"/>
                          <a:tab pos="228600" algn="l"/>
                          <a:tab pos="114300" algn="l"/>
                          <a:tab pos="228600" algn="l"/>
                          <a:tab pos="914400" algn="l"/>
                        </a:tabLst>
                        <a:defRPr/>
                      </a:pPr>
                      <a:r>
                        <a:rPr lang="en-US" sz="1200" b="0" kern="1200" dirty="0">
                          <a:solidFill>
                            <a:schemeClr val="tx1"/>
                          </a:solidFill>
                          <a:effectLst/>
                          <a:latin typeface="Arial" panose="020B0604020202020204" pitchFamily="34" charset="0"/>
                          <a:ea typeface="+mn-ea"/>
                          <a:cs typeface="Arial" panose="020B0604020202020204" pitchFamily="34" charset="0"/>
                        </a:rPr>
                        <a:t>Transaction is for a date beyond 60 days in the past </a:t>
                      </a:r>
                    </a:p>
                  </a:txBody>
                  <a:tcPr marL="65824" marR="65824" marT="41211" marB="0">
                    <a:solidFill>
                      <a:srgbClr val="D1DAE3"/>
                    </a:solidFill>
                  </a:tcPr>
                </a:tc>
                <a:tc>
                  <a:txBody>
                    <a:bodyPr/>
                    <a:lstStyle/>
                    <a:p>
                      <a:pPr marL="0" marR="164465">
                        <a:lnSpc>
                          <a:spcPct val="115000"/>
                        </a:lnSpc>
                        <a:spcBef>
                          <a:spcPts val="250"/>
                        </a:spcBef>
                        <a:spcAft>
                          <a:spcPts val="250"/>
                        </a:spcAft>
                        <a:tabLst>
                          <a:tab pos="114300" algn="l"/>
                          <a:tab pos="228600" algn="l"/>
                          <a:tab pos="114300" algn="l"/>
                          <a:tab pos="228600" algn="l"/>
                          <a:tab pos="914400" algn="l"/>
                        </a:tabLst>
                      </a:pPr>
                      <a:r>
                        <a:rPr lang="en-US" sz="1200" dirty="0">
                          <a:solidFill>
                            <a:schemeClr val="tx1"/>
                          </a:solidFill>
                          <a:effectLst/>
                          <a:latin typeface="Arial" panose="020B0604020202020204" pitchFamily="34" charset="0"/>
                          <a:cs typeface="Arial" panose="020B0604020202020204" pitchFamily="34" charset="0"/>
                        </a:rPr>
                        <a:t>Transactions for dates beyond 60 days in the past are not allowed. (20100,10)</a:t>
                      </a:r>
                    </a:p>
                  </a:txBody>
                  <a:tcPr marL="65824" marR="65824" marT="41211" marB="0">
                    <a:solidFill>
                      <a:srgbClr val="D1DAE3"/>
                    </a:solidFill>
                  </a:tcPr>
                </a:tc>
                <a:extLst>
                  <a:ext uri="{0D108BD9-81ED-4DB2-BD59-A6C34878D82A}">
                    <a16:rowId xmlns:a16="http://schemas.microsoft.com/office/drawing/2014/main" val="3127854659"/>
                  </a:ext>
                </a:extLst>
              </a:tr>
            </a:tbl>
          </a:graphicData>
        </a:graphic>
      </p:graphicFrame>
    </p:spTree>
    <p:extLst>
      <p:ext uri="{BB962C8B-B14F-4D97-AF65-F5344CB8AC3E}">
        <p14:creationId xmlns:p14="http://schemas.microsoft.com/office/powerpoint/2010/main" val="1581075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899E770540EA4A4EAD15CEA3A84D74AC" ma:contentTypeVersion="15" ma:contentTypeDescription="Create a new document." ma:contentTypeScope="" ma:versionID="c3dd69998d959c4f2405ca779f954030">
  <xsd:schema xmlns:xsd="http://www.w3.org/2001/XMLSchema" xmlns:xs="http://www.w3.org/2001/XMLSchema" xmlns:p="http://schemas.microsoft.com/office/2006/metadata/properties" xmlns:ns1="http://schemas.microsoft.com/sharepoint/v3" xmlns:ns2="25ecf4e1-2363-4310-925e-ecb8dd9f98b1" xmlns:ns3="4814e98a-d034-4252-9082-631230c28ff6" targetNamespace="http://schemas.microsoft.com/office/2006/metadata/properties" ma:root="true" ma:fieldsID="7f91bdfc6f1a09851e30abc9f5d4c6c9" ns1:_="" ns2:_="" ns3:_="">
    <xsd:import namespace="http://schemas.microsoft.com/sharepoint/v3"/>
    <xsd:import namespace="25ecf4e1-2363-4310-925e-ecb8dd9f98b1"/>
    <xsd:import namespace="4814e98a-d034-4252-9082-631230c28ff6"/>
    <xsd:element name="properties">
      <xsd:complexType>
        <xsd:sequence>
          <xsd:element name="documentManagement">
            <xsd:complexType>
              <xsd:all>
                <xsd:element ref="ns2:MediaServiceMetadata" minOccurs="0"/>
                <xsd:element ref="ns2:MediaServiceFastMetadata" minOccurs="0"/>
                <xsd:element ref="ns3:_dlc_DocId" minOccurs="0"/>
                <xsd:element ref="ns3:_dlc_DocIdUrl" minOccurs="0"/>
                <xsd:element ref="ns3:_dlc_DocIdPersistId" minOccurs="0"/>
                <xsd:element ref="ns3:SharedWithUsers" minOccurs="0"/>
                <xsd:element ref="ns3:SharedWithDetails" minOccurs="0"/>
                <xsd:element ref="ns2:MediaServiceAutoKeyPoints" minOccurs="0"/>
                <xsd:element ref="ns2:MediaServiceKeyPoints" minOccurs="0"/>
                <xsd:element ref="ns1:_ip_UnifiedCompliancePolicyProperties" minOccurs="0"/>
                <xsd:element ref="ns1:_ip_UnifiedCompliancePolicyUIAction"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ecf4e1-2363-4310-925e-ecb8dd9f98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14e98a-d034-4252-9082-631230c28ff6"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A1362B-3852-4A2E-87A9-E4657A489F55}">
  <ds:schemaRefs>
    <ds:schemaRef ds:uri="http://schemas.microsoft.com/office/2006/metadata/properties"/>
    <ds:schemaRef ds:uri="http://schemas.microsoft.com/office/infopath/2007/PartnerControls"/>
    <ds:schemaRef ds:uri="25ecf4e1-2363-4310-925e-ecb8dd9f98b1"/>
    <ds:schemaRef ds:uri="4814e98a-d034-4252-9082-631230c28ff6"/>
    <ds:schemaRef ds:uri="http://purl.org/dc/elements/1.1/"/>
    <ds:schemaRef ds:uri="http://www.w3.org/XML/1998/namespace"/>
    <ds:schemaRef ds:uri="http://schemas.microsoft.com/office/2006/documentManagement/types"/>
    <ds:schemaRef ds:uri="http://purl.org/dc/terms/"/>
    <ds:schemaRef ds:uri="http://schemas.openxmlformats.org/package/2006/metadata/core-properties"/>
    <ds:schemaRef ds:uri="http://schemas.microsoft.com/sharepoint/v3"/>
    <ds:schemaRef ds:uri="http://purl.org/dc/dcmitype/"/>
  </ds:schemaRefs>
</ds:datastoreItem>
</file>

<file path=customXml/itemProps2.xml><?xml version="1.0" encoding="utf-8"?>
<ds:datastoreItem xmlns:ds="http://schemas.openxmlformats.org/officeDocument/2006/customXml" ds:itemID="{1D27D126-6BF7-4443-96FE-00004CC2AC95}">
  <ds:schemaRefs>
    <ds:schemaRef ds:uri="http://schemas.microsoft.com/sharepoint/events"/>
  </ds:schemaRefs>
</ds:datastoreItem>
</file>

<file path=customXml/itemProps3.xml><?xml version="1.0" encoding="utf-8"?>
<ds:datastoreItem xmlns:ds="http://schemas.openxmlformats.org/officeDocument/2006/customXml" ds:itemID="{60C54758-A641-4499-AE82-DDB759CC2C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5ecf4e1-2363-4310-925e-ecb8dd9f98b1"/>
    <ds:schemaRef ds:uri="4814e98a-d034-4252-9082-631230c28f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7BC1D35-3848-4D65-AD07-973C7EBC94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645</TotalTime>
  <Words>530</Words>
  <Application>Microsoft Office PowerPoint</Application>
  <PresentationFormat>On-screen Show (4:3)</PresentationFormat>
  <Paragraphs>52</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CORECT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Zucker, Laura</dc:creator>
  <cp:lastModifiedBy>Thibedeau, Belinda</cp:lastModifiedBy>
  <cp:revision>76</cp:revision>
  <dcterms:created xsi:type="dcterms:W3CDTF">2015-07-16T13:51:36Z</dcterms:created>
  <dcterms:modified xsi:type="dcterms:W3CDTF">2021-02-25T16:16:04Z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0x010100899E770540EA4A4EAD15CEA3A84D74AC</vt:lpwstr>
  </property>
</Properties>
</file>