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1"/>
  </p:notesMasterIdLst>
  <p:handoutMasterIdLst>
    <p:handoutMasterId r:id="rId102"/>
  </p:handoutMasterIdLst>
  <p:sldIdLst>
    <p:sldId id="256" r:id="rId2"/>
    <p:sldId id="257" r:id="rId3"/>
    <p:sldId id="364" r:id="rId4"/>
    <p:sldId id="258" r:id="rId5"/>
    <p:sldId id="351" r:id="rId6"/>
    <p:sldId id="353" r:id="rId7"/>
    <p:sldId id="354" r:id="rId8"/>
    <p:sldId id="259" r:id="rId9"/>
    <p:sldId id="267" r:id="rId10"/>
    <p:sldId id="269" r:id="rId11"/>
    <p:sldId id="270" r:id="rId12"/>
    <p:sldId id="271" r:id="rId13"/>
    <p:sldId id="276" r:id="rId14"/>
    <p:sldId id="272" r:id="rId15"/>
    <p:sldId id="273" r:id="rId16"/>
    <p:sldId id="361" r:id="rId17"/>
    <p:sldId id="268" r:id="rId18"/>
    <p:sldId id="356" r:id="rId19"/>
    <p:sldId id="266" r:id="rId20"/>
    <p:sldId id="277" r:id="rId21"/>
    <p:sldId id="275" r:id="rId22"/>
    <p:sldId id="278" r:id="rId23"/>
    <p:sldId id="262" r:id="rId24"/>
    <p:sldId id="261" r:id="rId25"/>
    <p:sldId id="263" r:id="rId26"/>
    <p:sldId id="264" r:id="rId27"/>
    <p:sldId id="279"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62"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63" r:id="rId78"/>
    <p:sldId id="329" r:id="rId79"/>
    <p:sldId id="330" r:id="rId80"/>
    <p:sldId id="331" r:id="rId81"/>
    <p:sldId id="332" r:id="rId82"/>
    <p:sldId id="333" r:id="rId83"/>
    <p:sldId id="334" r:id="rId84"/>
    <p:sldId id="335" r:id="rId85"/>
    <p:sldId id="337" r:id="rId86"/>
    <p:sldId id="340" r:id="rId87"/>
    <p:sldId id="338" r:id="rId88"/>
    <p:sldId id="339" r:id="rId89"/>
    <p:sldId id="341" r:id="rId90"/>
    <p:sldId id="342" r:id="rId91"/>
    <p:sldId id="343" r:id="rId92"/>
    <p:sldId id="344" r:id="rId93"/>
    <p:sldId id="345" r:id="rId94"/>
    <p:sldId id="346" r:id="rId95"/>
    <p:sldId id="347" r:id="rId96"/>
    <p:sldId id="348" r:id="rId97"/>
    <p:sldId id="349" r:id="rId98"/>
    <p:sldId id="359" r:id="rId99"/>
    <p:sldId id="360" r:id="rId10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tarawneh, Anas" initials="AA" lastIdx="7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854" autoAdjust="0"/>
  </p:normalViewPr>
  <p:slideViewPr>
    <p:cSldViewPr>
      <p:cViewPr varScale="1">
        <p:scale>
          <a:sx n="90" d="100"/>
          <a:sy n="90" d="100"/>
        </p:scale>
        <p:origin x="2214" y="84"/>
      </p:cViewPr>
      <p:guideLst>
        <p:guide orient="horz" pos="2160"/>
        <p:guide pos="2880"/>
      </p:guideLst>
    </p:cSldViewPr>
  </p:slideViewPr>
  <p:notesTextViewPr>
    <p:cViewPr>
      <p:scale>
        <a:sx n="125" d="100"/>
        <a:sy n="12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316AB9-4E9A-4AE6-A7A8-D6210D39CDA5}" type="datetimeFigureOut">
              <a:rPr lang="en-US" smtClean="0"/>
              <a:t>3/23/2017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Copyright © 2002-2016 State of Connecticut</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F03A57-2F6F-42C0-B8A4-ADBE0F722854}" type="slidenum">
              <a:rPr lang="en-US" smtClean="0"/>
              <a:t>‹#›</a:t>
            </a:fld>
            <a:endParaRPr lang="en-US"/>
          </a:p>
        </p:txBody>
      </p:sp>
    </p:spTree>
    <p:extLst>
      <p:ext uri="{BB962C8B-B14F-4D97-AF65-F5344CB8AC3E}">
        <p14:creationId xmlns:p14="http://schemas.microsoft.com/office/powerpoint/2010/main" val="256598342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83D1DB-E22E-44FD-9C94-C1DAD77BA450}" type="datetimeFigureOut">
              <a:rPr lang="en-US" smtClean="0"/>
              <a:t>3/23/2017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Copyright © 2002-2016 State of Connecticut</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4B7477-160E-48A4-9A4E-3343FD01EB61}" type="slidenum">
              <a:rPr lang="en-US" smtClean="0"/>
              <a:t>‹#›</a:t>
            </a:fld>
            <a:endParaRPr lang="en-US"/>
          </a:p>
        </p:txBody>
      </p:sp>
    </p:spTree>
    <p:extLst>
      <p:ext uri="{BB962C8B-B14F-4D97-AF65-F5344CB8AC3E}">
        <p14:creationId xmlns:p14="http://schemas.microsoft.com/office/powerpoint/2010/main" val="411726107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84B7477-160E-48A4-9A4E-3343FD01EB61}" type="slidenum">
              <a:rPr lang="en-US" smtClean="0"/>
              <a:t>1</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2043820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Exercise Steps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Review the following components on Analysis Editor </a:t>
            </a:r>
            <a:r>
              <a:rPr lang="en-US" sz="1200" b="1" kern="1200" dirty="0" smtClean="0">
                <a:solidFill>
                  <a:schemeClr val="tx1"/>
                </a:solidFill>
                <a:effectLst/>
                <a:latin typeface="+mn-lt"/>
                <a:ea typeface="+mn-ea"/>
                <a:cs typeface="+mn-cs"/>
              </a:rPr>
              <a:t>Page</a:t>
            </a:r>
            <a:r>
              <a:rPr lang="en-US" sz="1200" kern="1200" dirty="0" smtClean="0">
                <a:solidFill>
                  <a:schemeClr val="tx1"/>
                </a:solidFill>
                <a:effectLst/>
                <a:latin typeface="+mn-lt"/>
                <a:ea typeface="+mn-ea"/>
                <a:cs typeface="+mn-cs"/>
              </a:rPr>
              <a:t>.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Components:</a:t>
            </a:r>
            <a:endParaRPr lang="en-US" sz="1200"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Criteria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specify the criteria for an analysis, including columns and filters.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Results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create different views of the analysis results such as graphs, tickers, and pivot tables.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Prompts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Prompts tab to access the "Prompt editor" to create prompts that allow users to select values that dynamically filter all views within the analysis or all analyses on a dashboard.</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Advanced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examine or edit the XML code and logical SQL statement that is generated for an analysis.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Save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this button to save an analysis.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Save As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this button to save an analysis as another name.</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Common Components:</a:t>
            </a:r>
            <a:endParaRPr lang="en-US" sz="1200"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Subject Areas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section we select the columns and hierarchy levels for an analysis and to work with subject areas.</a:t>
            </a:r>
          </a:p>
          <a:p>
            <a:r>
              <a:rPr lang="en-US" sz="1200" kern="1200" dirty="0" smtClean="0">
                <a:solidFill>
                  <a:schemeClr val="tx1"/>
                </a:solidFill>
                <a:effectLst/>
                <a:latin typeface="+mn-lt"/>
                <a:ea typeface="+mn-ea"/>
                <a:cs typeface="+mn-cs"/>
              </a:rPr>
              <a:t>There are three column types in a subject area. They are</a:t>
            </a:r>
          </a:p>
          <a:p>
            <a:r>
              <a:rPr lang="en-US" sz="1200" kern="1200" dirty="0" smtClean="0">
                <a:solidFill>
                  <a:schemeClr val="tx1"/>
                </a:solidFill>
                <a:effectLst/>
                <a:latin typeface="+mn-lt"/>
                <a:ea typeface="+mn-ea"/>
                <a:cs typeface="+mn-cs"/>
              </a:rPr>
              <a:t>Attribute Column</a:t>
            </a:r>
          </a:p>
          <a:p>
            <a:r>
              <a:rPr lang="en-US" sz="1200" kern="1200" dirty="0" smtClean="0">
                <a:solidFill>
                  <a:schemeClr val="tx1"/>
                </a:solidFill>
                <a:effectLst/>
                <a:latin typeface="+mn-lt"/>
                <a:ea typeface="+mn-ea"/>
                <a:cs typeface="+mn-cs"/>
              </a:rPr>
              <a:t>Presentation Columns are renamed as Attribute Columns. In OBI they are also called as Dimension Columns. Example: Department (as shown in below fig)</a:t>
            </a:r>
          </a:p>
          <a:p>
            <a:r>
              <a:rPr lang="en-US" sz="1200" kern="1200" dirty="0" smtClean="0">
                <a:solidFill>
                  <a:schemeClr val="tx1"/>
                </a:solidFill>
                <a:effectLst/>
                <a:latin typeface="+mn-lt"/>
                <a:ea typeface="+mn-ea"/>
                <a:cs typeface="+mn-cs"/>
              </a:rPr>
              <a:t>Measure Column</a:t>
            </a:r>
          </a:p>
          <a:p>
            <a:r>
              <a:rPr lang="en-US" sz="1200" kern="1200" dirty="0" smtClean="0">
                <a:solidFill>
                  <a:schemeClr val="tx1"/>
                </a:solidFill>
                <a:effectLst/>
                <a:latin typeface="+mn-lt"/>
                <a:ea typeface="+mn-ea"/>
                <a:cs typeface="+mn-cs"/>
              </a:rPr>
              <a:t>It holds a simple list of data of values. It is a column in an OBI repository, usually in a Fact Table. Example Age(Years) (shown in below fig)</a:t>
            </a:r>
          </a:p>
          <a:p>
            <a:r>
              <a:rPr lang="en-US" sz="1200" kern="1200" dirty="0" smtClean="0">
                <a:solidFill>
                  <a:schemeClr val="tx1"/>
                </a:solidFill>
                <a:effectLst/>
                <a:latin typeface="+mn-lt"/>
                <a:ea typeface="+mn-ea"/>
                <a:cs typeface="+mn-cs"/>
              </a:rPr>
              <a:t>Hierarchy Column</a:t>
            </a:r>
          </a:p>
          <a:p>
            <a:r>
              <a:rPr lang="en-US" sz="1200" kern="1200" dirty="0" smtClean="0">
                <a:solidFill>
                  <a:schemeClr val="tx1"/>
                </a:solidFill>
                <a:effectLst/>
                <a:latin typeface="+mn-lt"/>
                <a:ea typeface="+mn-ea"/>
                <a:cs typeface="+mn-cs"/>
              </a:rPr>
              <a:t>Holds a list in which individual members are shown in an outline manner, with lower-level members rolling into higher-level members, and outline totals being shown for the higher-level members. Example: - Not shown here.</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Catalog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section is used to drag and drop objects from the catalog to add to the analysis like saved filters.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General Components:</a:t>
            </a:r>
            <a:endParaRPr lang="en-US" sz="1200" kern="1200" dirty="0" smtClean="0">
              <a:solidFill>
                <a:schemeClr val="tx1"/>
              </a:solidFill>
              <a:effectLst/>
              <a:latin typeface="+mn-lt"/>
              <a:ea typeface="+mn-ea"/>
              <a:cs typeface="+mn-cs"/>
            </a:endParaRP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Selected Columns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pane we used to modify the columns and hierarchy levels that have been selected for an analysis.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Filters</a:t>
            </a:r>
            <a:endParaRPr lang="en-US" sz="1200" kern="1200" dirty="0" smtClean="0">
              <a:solidFill>
                <a:schemeClr val="tx1"/>
              </a:solidFill>
              <a:effectLst/>
              <a:latin typeface="+mn-lt"/>
              <a:ea typeface="+mn-ea"/>
              <a:cs typeface="+mn-cs"/>
            </a:endParaRPr>
          </a:p>
          <a:p>
            <a:r>
              <a:rPr lang="en-US" sz="1200" kern="1200" smtClean="0">
                <a:solidFill>
                  <a:schemeClr val="tx1"/>
                </a:solidFill>
                <a:effectLst/>
                <a:latin typeface="+mn-lt"/>
                <a:ea typeface="+mn-ea"/>
                <a:cs typeface="+mn-cs"/>
              </a:rPr>
              <a:t>It is used to create new filters for an analysis.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18</a:t>
            </a:fld>
            <a:endParaRPr lang="en-US" dirty="0"/>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2712417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19</a:t>
            </a:fld>
            <a:endParaRPr lang="en-US" dirty="0"/>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2225560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25</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20696121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below are Apply</a:t>
            </a:r>
            <a:r>
              <a:rPr lang="en-US" baseline="0" dirty="0" smtClean="0"/>
              <a:t> Saved Filter contents: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 </a:t>
            </a:r>
            <a:r>
              <a:rPr lang="en-US" sz="1200" kern="1200" dirty="0" smtClean="0">
                <a:solidFill>
                  <a:schemeClr val="tx1"/>
                </a:solidFill>
                <a:effectLst/>
                <a:latin typeface="+mn-lt"/>
                <a:ea typeface="+mn-ea"/>
                <a:cs typeface="+mn-cs"/>
              </a:rPr>
              <a:t>Filter Location : - It will show the path where this filter is saved.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2. </a:t>
            </a:r>
            <a:r>
              <a:rPr lang="en-US" sz="1200" kern="1200" dirty="0" smtClean="0">
                <a:solidFill>
                  <a:schemeClr val="tx1"/>
                </a:solidFill>
                <a:effectLst/>
                <a:latin typeface="+mn-lt"/>
                <a:ea typeface="+mn-ea"/>
                <a:cs typeface="+mn-cs"/>
              </a:rPr>
              <a:t>Contents of Filter</a:t>
            </a:r>
            <a:r>
              <a:rPr lang="en-US" sz="1200" kern="1200" baseline="0" dirty="0" smtClean="0">
                <a:solidFill>
                  <a:schemeClr val="tx1"/>
                </a:solidFill>
                <a:effectLst/>
                <a:latin typeface="+mn-lt"/>
                <a:ea typeface="+mn-ea"/>
                <a:cs typeface="+mn-cs"/>
              </a:rPr>
              <a:t> : - </a:t>
            </a:r>
            <a:r>
              <a:rPr lang="en-US" sz="1200" kern="1200" dirty="0" smtClean="0">
                <a:solidFill>
                  <a:schemeClr val="tx1"/>
                </a:solidFill>
                <a:effectLst/>
                <a:latin typeface="+mn-lt"/>
                <a:ea typeface="+mn-ea"/>
                <a:cs typeface="+mn-cs"/>
              </a:rPr>
              <a:t>It will display all the conditions used in the saved filter.</a:t>
            </a:r>
          </a:p>
          <a:p>
            <a:pPr lvl="0"/>
            <a:r>
              <a:rPr lang="en-US" dirty="0" smtClean="0"/>
              <a:t>3. </a:t>
            </a:r>
            <a:r>
              <a:rPr lang="en-US" sz="1200" kern="1200" dirty="0" smtClean="0">
                <a:solidFill>
                  <a:schemeClr val="tx1"/>
                </a:solidFill>
                <a:effectLst/>
                <a:latin typeface="+mn-lt"/>
                <a:ea typeface="+mn-ea"/>
                <a:cs typeface="+mn-cs"/>
              </a:rPr>
              <a:t>Filter Options : - 	</a:t>
            </a:r>
            <a:r>
              <a:rPr lang="en-US" sz="1200" b="1" kern="1200" dirty="0" smtClean="0">
                <a:solidFill>
                  <a:schemeClr val="tx1"/>
                </a:solidFill>
                <a:effectLst/>
                <a:latin typeface="+mn-lt"/>
                <a:ea typeface="+mn-ea"/>
                <a:cs typeface="+mn-cs"/>
              </a:rPr>
              <a:t>Clear all existing filters before applying</a:t>
            </a:r>
            <a:r>
              <a:rPr lang="en-US" sz="1200" kern="1200" dirty="0" smtClean="0">
                <a:solidFill>
                  <a:schemeClr val="tx1"/>
                </a:solidFill>
                <a:effectLst/>
                <a:latin typeface="+mn-lt"/>
                <a:ea typeface="+mn-ea"/>
                <a:cs typeface="+mn-cs"/>
              </a:rPr>
              <a:t>:-  It will clear all the filters which are being used in the current analysis and will apply this saved filter.</a:t>
            </a:r>
          </a:p>
          <a:p>
            <a:pPr lvl="0"/>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Apply contents of filter instead of a reference to the filter</a:t>
            </a:r>
            <a:r>
              <a:rPr lang="en-US" sz="1200" kern="1200" dirty="0" smtClean="0">
                <a:solidFill>
                  <a:schemeClr val="tx1"/>
                </a:solidFill>
                <a:effectLst/>
                <a:latin typeface="+mn-lt"/>
                <a:ea typeface="+mn-ea"/>
                <a:cs typeface="+mn-cs"/>
              </a:rPr>
              <a:t>: - It will display all the condition instead of filter name in the filter pane.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26</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27</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28</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29</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30</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31</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32</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2</a:t>
            </a:fld>
            <a:endParaRPr lang="en-US" dirty="0"/>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213438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33</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34</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35</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36</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37</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38</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39</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40</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41</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42</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solidFill>
                  <a:prstClr val="black"/>
                </a:solidFill>
              </a:rPr>
              <a:pPr/>
              <a:t>3</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Copyright © 2002-2016 State of Connecticut</a:t>
            </a:r>
            <a:endParaRPr lang="en-US">
              <a:solidFill>
                <a:prstClr val="black"/>
              </a:solidFill>
            </a:endParaRPr>
          </a:p>
        </p:txBody>
      </p:sp>
    </p:spTree>
    <p:extLst>
      <p:ext uri="{BB962C8B-B14F-4D97-AF65-F5344CB8AC3E}">
        <p14:creationId xmlns:p14="http://schemas.microsoft.com/office/powerpoint/2010/main" val="35443067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43</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44</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45</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46</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48</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Compound Layout:- </a:t>
            </a:r>
            <a:r>
              <a:rPr lang="en-US" sz="1200" kern="1200" dirty="0" smtClean="0">
                <a:solidFill>
                  <a:schemeClr val="tx1"/>
                </a:solidFill>
                <a:effectLst/>
                <a:latin typeface="+mn-lt"/>
                <a:ea typeface="+mn-ea"/>
                <a:cs typeface="+mn-cs"/>
              </a:rPr>
              <a:t>Use this view to display and assemble multiple views. </a:t>
            </a:r>
          </a:p>
          <a:p>
            <a:r>
              <a:rPr lang="en-US" sz="1200" b="1" i="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This is the initial default view until another view type is selected.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Title :- </a:t>
            </a:r>
            <a:r>
              <a:rPr lang="en-US" sz="1200" kern="1200" dirty="0" smtClean="0">
                <a:solidFill>
                  <a:schemeClr val="tx1"/>
                </a:solidFill>
                <a:effectLst/>
                <a:latin typeface="+mn-lt"/>
                <a:ea typeface="+mn-ea"/>
                <a:cs typeface="+mn-cs"/>
              </a:rPr>
              <a:t>Use this view to add a title, a subtitle, a logo, a link to a custom online help page, and timestamps to the results.</a:t>
            </a:r>
          </a:p>
          <a:p>
            <a:r>
              <a:rPr lang="en-US" sz="1200" b="1" i="1" kern="1200" dirty="0" smtClean="0">
                <a:solidFill>
                  <a:schemeClr val="tx1"/>
                </a:solidFill>
                <a:effectLst/>
                <a:latin typeface="+mn-lt"/>
                <a:ea typeface="+mn-ea"/>
                <a:cs typeface="+mn-cs"/>
              </a:rPr>
              <a:t>Note:</a:t>
            </a:r>
            <a:r>
              <a:rPr lang="en-US" sz="1200" i="1" kern="1200" dirty="0" smtClean="0">
                <a:solidFill>
                  <a:schemeClr val="tx1"/>
                </a:solidFill>
                <a:effectLst/>
                <a:latin typeface="+mn-lt"/>
                <a:ea typeface="+mn-ea"/>
                <a:cs typeface="+mn-cs"/>
              </a:rPr>
              <a:t> This view is added automatically to analysis results.</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Table</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 this view to show results in a standard table. You can navigate and drill down, add totals, customize headings, and change the formula or aggregation rule for a column. You can also control the appearance of a column and its contents, and specify formatting to apply only if the contents of the column meet certain conditions.</a:t>
            </a:r>
          </a:p>
          <a:p>
            <a:r>
              <a:rPr lang="en-US" sz="1200" b="1" kern="1200" dirty="0" smtClean="0">
                <a:solidFill>
                  <a:schemeClr val="tx1"/>
                </a:solidFill>
                <a:effectLst/>
                <a:latin typeface="+mn-lt"/>
                <a:ea typeface="+mn-ea"/>
                <a:cs typeface="+mn-cs"/>
              </a:rPr>
              <a:t>Pivot Table:-</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 this view to take row, column and section headings and swap them around to obtain different perspectives. You can drag and drop headings to pivot results, preview them and apply the settings. You can navigate through pivot tables and drill down into information. You can create complex pivot tables that show aggregate and unrelated totals next to the pivoted data, allowing for flexible analysis. For an interactive result set, elements can be placed in pages, allowing you to choose elements.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Graph:-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 this view to modify the graph layout. You can customize the title, legend location, axis titles, data labels, the size, and scale of the graph, and control colors using a style sheet. </a:t>
            </a:r>
          </a:p>
          <a:p>
            <a:r>
              <a:rPr lang="en-US" sz="1200" kern="1200" dirty="0" smtClean="0">
                <a:solidFill>
                  <a:schemeClr val="tx1"/>
                </a:solidFill>
                <a:effectLst/>
                <a:latin typeface="+mn-lt"/>
                <a:ea typeface="+mn-ea"/>
                <a:cs typeface="+mn-cs"/>
              </a:rPr>
              <a:t>The Analysis Editor supports a variety of standard graph types, including bar graphs, column graphs, line graphs, area graphs, pie graphs, and scatter graphs.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Funnel</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 this view to show a three-dimensional graph that represents target and actual values using volume, level, and color. It is useful for depicting target values that decline over time, such as a sales pipeline.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Gauge </a:t>
            </a:r>
            <a:r>
              <a:rPr lang="en-US" sz="1200" kern="1200" dirty="0" smtClean="0">
                <a:solidFill>
                  <a:schemeClr val="tx1"/>
                </a:solidFill>
                <a:effectLst/>
                <a:latin typeface="+mn-lt"/>
                <a:ea typeface="+mn-ea"/>
                <a:cs typeface="+mn-cs"/>
              </a:rPr>
              <a:t>:- Use this view to display a standard “gauge” graphic to indicate where a measure falls within a specific range. You can choose from several gauge graphics, color scheme size and measure highs and lows.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Map view </a:t>
            </a:r>
            <a:r>
              <a:rPr lang="en-US" sz="1200" kern="1200" dirty="0" smtClean="0">
                <a:solidFill>
                  <a:schemeClr val="tx1"/>
                </a:solidFill>
                <a:effectLst/>
                <a:latin typeface="+mn-lt"/>
                <a:ea typeface="+mn-ea"/>
                <a:cs typeface="+mn-cs"/>
              </a:rPr>
              <a:t>:- Use this view to present business data to users. As with views such as tables, pivot tables, and graphs, map views allow users to display data on maps in a number of different formats and to interact with the data. When data is visualized on a map, relationships among data values that might not have been obvious previously can be displayed in a much more intuitive manner. For example, a map view can show a map of a city with the zip codes color-coded by sales performance, while an image marker displays the average discount given per order.</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Filters </a:t>
            </a:r>
            <a:r>
              <a:rPr lang="en-US" sz="1200" kern="1200" dirty="0" smtClean="0">
                <a:solidFill>
                  <a:schemeClr val="tx1"/>
                </a:solidFill>
                <a:effectLst/>
                <a:latin typeface="+mn-lt"/>
                <a:ea typeface="+mn-ea"/>
                <a:cs typeface="+mn-cs"/>
              </a:rPr>
              <a:t>:- Use this view to show the filters in effect for an analysis. Filters allow you to constrain an analysis to obtain results that answer a particular question.</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Column Selector </a:t>
            </a:r>
            <a:r>
              <a:rPr lang="en-US" sz="1200" kern="1200" dirty="0" smtClean="0">
                <a:solidFill>
                  <a:schemeClr val="tx1"/>
                </a:solidFill>
                <a:effectLst/>
                <a:latin typeface="+mn-lt"/>
                <a:ea typeface="+mn-ea"/>
                <a:cs typeface="+mn-cs"/>
              </a:rPr>
              <a:t>:- Use this view to change dynamically which columns display in results. This allows you to analyze data along several attributes. By changing the facts, you can dynamically alter the content of the results.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View Selector </a:t>
            </a:r>
            <a:r>
              <a:rPr lang="en-US" sz="1200" kern="1200" dirty="0" smtClean="0">
                <a:solidFill>
                  <a:schemeClr val="tx1"/>
                </a:solidFill>
                <a:effectLst/>
                <a:latin typeface="+mn-lt"/>
                <a:ea typeface="+mn-ea"/>
                <a:cs typeface="+mn-cs"/>
              </a:rPr>
              <a:t>:- Use this view to change the view dynamically by which analysis results are displayed. Multiple views must be created in order for the View Selector view to be enabled.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Legend </a:t>
            </a:r>
            <a:r>
              <a:rPr lang="en-US" sz="1200" kern="1200" dirty="0" smtClean="0">
                <a:solidFill>
                  <a:schemeClr val="tx1"/>
                </a:solidFill>
                <a:effectLst/>
                <a:latin typeface="+mn-lt"/>
                <a:ea typeface="+mn-ea"/>
                <a:cs typeface="+mn-cs"/>
              </a:rPr>
              <a:t>:- Use this view to display specific captions or text for a table axis. You can adjust the font and location of the legend within the view.</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Narrative </a:t>
            </a:r>
            <a:r>
              <a:rPr lang="en-US" sz="1200" kern="1200" dirty="0" smtClean="0">
                <a:solidFill>
                  <a:schemeClr val="tx1"/>
                </a:solidFill>
                <a:effectLst/>
                <a:latin typeface="+mn-lt"/>
                <a:ea typeface="+mn-ea"/>
                <a:cs typeface="+mn-cs"/>
              </a:rPr>
              <a:t>:- Use this view to display the results as one or more paragraphs of text. You can type in a sentence with placeholders for each column in the results, and specify how rows should be separated.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Ticker </a:t>
            </a:r>
            <a:r>
              <a:rPr lang="en-US" sz="1200" kern="1200" dirty="0" smtClean="0">
                <a:solidFill>
                  <a:schemeClr val="tx1"/>
                </a:solidFill>
                <a:effectLst/>
                <a:latin typeface="+mn-lt"/>
                <a:ea typeface="+mn-ea"/>
                <a:cs typeface="+mn-cs"/>
              </a:rPr>
              <a:t>:- Use this view to display the results as a ticker or marquee, similar in style to the stock tickers that run across many financial and news sites on the Internet. You can control what information is presented and how it scrolls across the page.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Static Text </a:t>
            </a:r>
            <a:r>
              <a:rPr lang="en-US" sz="1200" kern="1200" dirty="0" smtClean="0">
                <a:solidFill>
                  <a:schemeClr val="tx1"/>
                </a:solidFill>
                <a:effectLst/>
                <a:latin typeface="+mn-lt"/>
                <a:ea typeface="+mn-ea"/>
                <a:cs typeface="+mn-cs"/>
              </a:rPr>
              <a:t>:- Use this view to include static text in the results. You can use HTML to add banners, tickers, ActiveX objects, Java applets, links, instructions, descriptions, graphics, and so on, in the results.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Logical SQL :- </a:t>
            </a:r>
            <a:r>
              <a:rPr lang="en-US" sz="1200" kern="1200" dirty="0" smtClean="0">
                <a:solidFill>
                  <a:schemeClr val="tx1"/>
                </a:solidFill>
                <a:effectLst/>
                <a:latin typeface="+mn-lt"/>
                <a:ea typeface="+mn-ea"/>
                <a:cs typeface="+mn-cs"/>
              </a:rPr>
              <a:t>Use this view to show the SQL generated for the analysis. This view is useful for trainers and administrators, and is usually not included in results for typical users. You cannot modify this view, except to delete it.</a:t>
            </a:r>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49</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37157611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Data Viewing:- </a:t>
            </a:r>
          </a:p>
          <a:p>
            <a:pPr lvl="0"/>
            <a:r>
              <a:rPr lang="en-US" sz="1200" b="1" kern="1200" dirty="0" smtClean="0">
                <a:solidFill>
                  <a:schemeClr val="tx1"/>
                </a:solidFill>
                <a:effectLst/>
                <a:latin typeface="+mn-lt"/>
                <a:ea typeface="+mn-ea"/>
                <a:cs typeface="+mn-cs"/>
              </a:rPr>
              <a:t>	Fixed headers with scrolling content</a:t>
            </a:r>
            <a:r>
              <a:rPr lang="en-US" sz="1200" kern="1200" dirty="0" smtClean="0">
                <a:solidFill>
                  <a:schemeClr val="tx1"/>
                </a:solidFill>
                <a:effectLst/>
                <a:latin typeface="+mn-lt"/>
                <a:ea typeface="+mn-ea"/>
                <a:cs typeface="+mn-cs"/>
              </a:rPr>
              <a:t>:- This will allow us to enter Maximum width and height sizes. By enabling this it will disable option 2 and 3.</a:t>
            </a:r>
          </a:p>
          <a:p>
            <a:pPr lvl="0"/>
            <a:r>
              <a:rPr lang="en-US" sz="1200" b="1" kern="1200" dirty="0" smtClean="0">
                <a:solidFill>
                  <a:schemeClr val="tx1"/>
                </a:solidFill>
                <a:effectLst/>
                <a:latin typeface="+mn-lt"/>
                <a:ea typeface="+mn-ea"/>
                <a:cs typeface="+mn-cs"/>
              </a:rPr>
              <a:t>	Content Paging</a:t>
            </a:r>
            <a:r>
              <a:rPr lang="en-US" sz="1200" kern="1200" dirty="0" smtClean="0">
                <a:solidFill>
                  <a:schemeClr val="tx1"/>
                </a:solidFill>
                <a:effectLst/>
                <a:latin typeface="+mn-lt"/>
                <a:ea typeface="+mn-ea"/>
                <a:cs typeface="+mn-cs"/>
              </a:rPr>
              <a:t>:- This is the arrow marks which can be viewed at the end of table. . It will by default gives 100 rows per page.</a:t>
            </a:r>
          </a:p>
          <a:p>
            <a:r>
              <a:rPr lang="en-US" sz="1200" kern="1200" dirty="0" smtClean="0">
                <a:solidFill>
                  <a:schemeClr val="tx1"/>
                </a:solidFill>
                <a:effectLst/>
                <a:latin typeface="+mn-lt"/>
                <a:ea typeface="+mn-ea"/>
                <a:cs typeface="+mn-cs"/>
              </a:rPr>
              <a:t>			Single arrow will only display only the next 100.</a:t>
            </a:r>
          </a:p>
          <a:p>
            <a:r>
              <a:rPr lang="en-US" sz="1200" kern="1200" dirty="0" smtClean="0">
                <a:solidFill>
                  <a:schemeClr val="tx1"/>
                </a:solidFill>
                <a:effectLst/>
                <a:latin typeface="+mn-lt"/>
                <a:ea typeface="+mn-ea"/>
                <a:cs typeface="+mn-cs"/>
              </a:rPr>
              <a:t>			Double arrow will display all the rows.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Paging Controls:-</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will give you the option of where to display the Content Paging on the page.</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Rows per Page:- </a:t>
            </a:r>
            <a:r>
              <a:rPr lang="en-US" sz="1200" kern="1200" dirty="0" smtClean="0">
                <a:solidFill>
                  <a:schemeClr val="tx1"/>
                </a:solidFill>
                <a:effectLst/>
                <a:latin typeface="+mn-lt"/>
                <a:ea typeface="+mn-ea"/>
                <a:cs typeface="+mn-cs"/>
              </a:rPr>
              <a:t>By entering a value in the box it will display only those </a:t>
            </a:r>
            <a:r>
              <a:rPr lang="en-US" sz="1200" kern="1200" dirty="0" err="1" smtClean="0">
                <a:solidFill>
                  <a:schemeClr val="tx1"/>
                </a:solidFill>
                <a:effectLst/>
                <a:latin typeface="+mn-lt"/>
                <a:ea typeface="+mn-ea"/>
                <a:cs typeface="+mn-cs"/>
              </a:rPr>
              <a:t>no.of</a:t>
            </a:r>
            <a:r>
              <a:rPr lang="en-US" sz="1200" kern="1200" dirty="0" smtClean="0">
                <a:solidFill>
                  <a:schemeClr val="tx1"/>
                </a:solidFill>
                <a:effectLst/>
                <a:latin typeface="+mn-lt"/>
                <a:ea typeface="+mn-ea"/>
                <a:cs typeface="+mn-cs"/>
              </a:rPr>
              <a:t> rows. By default it will display 100 rows per page.</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Display Folders &amp; Column Headings:-</a:t>
            </a:r>
            <a:r>
              <a:rPr lang="en-US" sz="1200" kern="1200" dirty="0" smtClean="0">
                <a:solidFill>
                  <a:schemeClr val="tx1"/>
                </a:solidFill>
                <a:effectLst/>
                <a:latin typeface="+mn-lt"/>
                <a:ea typeface="+mn-ea"/>
                <a:cs typeface="+mn-cs"/>
              </a:rPr>
              <a:t>Choose the value from the drop-down menu to select, so that based on that the Folders and column headings will displayed.</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Row Styling :-</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will allow us to change the color or format or other formats.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Master – Detail:-</a:t>
            </a:r>
            <a:r>
              <a:rPr lang="en-US" sz="1200" kern="1200" dirty="0" smtClean="0">
                <a:solidFill>
                  <a:schemeClr val="tx1"/>
                </a:solidFill>
                <a:effectLst/>
                <a:latin typeface="+mn-lt"/>
                <a:ea typeface="+mn-ea"/>
                <a:cs typeface="+mn-cs"/>
              </a:rPr>
              <a:t>Use this box to specify whether a table or pivot table is to act as a detail view in a master-detail relationship and listen for master-detail events. Select this box and then specify the channel or channels in the </a:t>
            </a:r>
            <a:r>
              <a:rPr lang="en-US" sz="1200" b="1" kern="1200" dirty="0" smtClean="0">
                <a:solidFill>
                  <a:schemeClr val="tx1"/>
                </a:solidFill>
                <a:effectLst/>
                <a:latin typeface="+mn-lt"/>
                <a:ea typeface="+mn-ea"/>
                <a:cs typeface="+mn-cs"/>
              </a:rPr>
              <a:t>Event Channels</a:t>
            </a:r>
            <a:r>
              <a:rPr lang="en-US" sz="1200" kern="1200" dirty="0" smtClean="0">
                <a:solidFill>
                  <a:schemeClr val="tx1"/>
                </a:solidFill>
                <a:effectLst/>
                <a:latin typeface="+mn-lt"/>
                <a:ea typeface="+mn-ea"/>
                <a:cs typeface="+mn-cs"/>
              </a:rPr>
              <a:t> field.</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Null Values:-</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It will include rows with only Null Values.</a:t>
            </a:r>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50</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51</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52</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53</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Copyright © 2002-2016 State of Connecticut</a:t>
            </a:r>
            <a:endParaRPr lang="en-US"/>
          </a:p>
        </p:txBody>
      </p:sp>
      <p:sp>
        <p:nvSpPr>
          <p:cNvPr id="5" name="Slide Number Placeholder 4"/>
          <p:cNvSpPr>
            <a:spLocks noGrp="1"/>
          </p:cNvSpPr>
          <p:nvPr>
            <p:ph type="sldNum" sz="quarter" idx="11"/>
          </p:nvPr>
        </p:nvSpPr>
        <p:spPr/>
        <p:txBody>
          <a:bodyPr/>
          <a:lstStyle/>
          <a:p>
            <a:fld id="{C84B7477-160E-48A4-9A4E-3343FD01EB61}" type="slidenum">
              <a:rPr lang="en-US" smtClean="0"/>
              <a:t>4</a:t>
            </a:fld>
            <a:endParaRPr lang="en-US"/>
          </a:p>
        </p:txBody>
      </p:sp>
    </p:spTree>
    <p:extLst>
      <p:ext uri="{BB962C8B-B14F-4D97-AF65-F5344CB8AC3E}">
        <p14:creationId xmlns:p14="http://schemas.microsoft.com/office/powerpoint/2010/main" val="856151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54</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55</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Bar:-</a:t>
            </a:r>
            <a:r>
              <a:rPr lang="en-US" sz="1200" kern="1200" dirty="0" smtClean="0">
                <a:solidFill>
                  <a:schemeClr val="tx1"/>
                </a:solidFill>
                <a:effectLst/>
                <a:latin typeface="+mn-lt"/>
                <a:ea typeface="+mn-ea"/>
                <a:cs typeface="+mn-cs"/>
              </a:rPr>
              <a:t>Shows quantities associated with categories. Bar graphs show quantities as bar lengths and categories as bars or groups of bars.</a:t>
            </a:r>
          </a:p>
          <a:p>
            <a:r>
              <a:rPr lang="en-US" sz="1200" kern="1200" dirty="0" smtClean="0">
                <a:solidFill>
                  <a:schemeClr val="tx1"/>
                </a:solidFill>
                <a:effectLst/>
                <a:latin typeface="+mn-lt"/>
                <a:ea typeface="+mn-ea"/>
                <a:cs typeface="+mn-cs"/>
              </a:rPr>
              <a:t>	Bar graphs are useful for comparing differences among like items; for example, competing product sales, same product sales over different time periods, or same product sales over different markets.</a:t>
            </a:r>
          </a:p>
          <a:p>
            <a:r>
              <a:rPr lang="en-US" sz="1200" kern="1200" dirty="0" smtClean="0">
                <a:solidFill>
                  <a:schemeClr val="tx1"/>
                </a:solidFill>
                <a:effectLst/>
                <a:latin typeface="+mn-lt"/>
                <a:ea typeface="+mn-ea"/>
                <a:cs typeface="+mn-cs"/>
              </a:rPr>
              <a:t>	Can be used to compare measure columns by showing bars in a horizontal or vertical direction.</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Line</a:t>
            </a:r>
            <a:r>
              <a:rPr lang="en-US" sz="1200" kern="1200" dirty="0" smtClean="0">
                <a:solidFill>
                  <a:schemeClr val="tx1"/>
                </a:solidFill>
                <a:effectLst/>
                <a:latin typeface="+mn-lt"/>
                <a:ea typeface="+mn-ea"/>
                <a:cs typeface="+mn-cs"/>
              </a:rPr>
              <a:t>:-Shows quantities over time or by category.</a:t>
            </a:r>
          </a:p>
          <a:p>
            <a:r>
              <a:rPr lang="en-US" sz="1200" kern="1200" dirty="0" smtClean="0">
                <a:solidFill>
                  <a:schemeClr val="tx1"/>
                </a:solidFill>
                <a:effectLst/>
                <a:latin typeface="+mn-lt"/>
                <a:ea typeface="+mn-ea"/>
                <a:cs typeface="+mn-cs"/>
              </a:rPr>
              <a:t>	Line graphs are useful for showing trends over time.</a:t>
            </a:r>
          </a:p>
          <a:p>
            <a:r>
              <a:rPr lang="en-US" sz="1200" kern="1200" dirty="0" smtClean="0">
                <a:solidFill>
                  <a:schemeClr val="tx1"/>
                </a:solidFill>
                <a:effectLst/>
                <a:latin typeface="+mn-lt"/>
                <a:ea typeface="+mn-ea"/>
                <a:cs typeface="+mn-cs"/>
              </a:rPr>
              <a:t>	Can be used to plot multiple measure columns.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Area </a:t>
            </a:r>
          </a:p>
          <a:p>
            <a:r>
              <a:rPr lang="en-US" sz="1200" kern="1200" dirty="0" smtClean="0">
                <a:solidFill>
                  <a:schemeClr val="tx1"/>
                </a:solidFill>
                <a:effectLst/>
                <a:latin typeface="+mn-lt"/>
                <a:ea typeface="+mn-ea"/>
                <a:cs typeface="+mn-cs"/>
              </a:rPr>
              <a:t>Shows the trend of the contribution of each value over time or by category.</a:t>
            </a:r>
          </a:p>
          <a:p>
            <a:r>
              <a:rPr lang="en-US" sz="1200" kern="1200" dirty="0" smtClean="0">
                <a:solidFill>
                  <a:schemeClr val="tx1"/>
                </a:solidFill>
                <a:effectLst/>
                <a:latin typeface="+mn-lt"/>
                <a:ea typeface="+mn-ea"/>
                <a:cs typeface="+mn-cs"/>
              </a:rPr>
              <a:t>It is a line graph for which the regions between lines are filled in. Regions stack, adding up to the total value for each time period or category.</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Pie </a:t>
            </a:r>
          </a:p>
          <a:p>
            <a:r>
              <a:rPr lang="en-US" sz="1200" kern="1200" dirty="0" smtClean="0">
                <a:solidFill>
                  <a:schemeClr val="tx1"/>
                </a:solidFill>
                <a:effectLst/>
                <a:latin typeface="+mn-lt"/>
                <a:ea typeface="+mn-ea"/>
                <a:cs typeface="+mn-cs"/>
              </a:rPr>
              <a:t>Shows data sets as percentages of a whole.</a:t>
            </a:r>
          </a:p>
          <a:p>
            <a:r>
              <a:rPr lang="en-US" sz="1200" kern="1200" dirty="0" smtClean="0">
                <a:solidFill>
                  <a:schemeClr val="tx1"/>
                </a:solidFill>
                <a:effectLst/>
                <a:latin typeface="+mn-lt"/>
                <a:ea typeface="+mn-ea"/>
                <a:cs typeface="+mn-cs"/>
              </a:rPr>
              <a:t>Pie graphs are useful for comparing parts of a whole, such as sales by region or by district.</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Line-Bar </a:t>
            </a:r>
          </a:p>
          <a:p>
            <a:r>
              <a:rPr lang="en-US" sz="1200" kern="1200" dirty="0" smtClean="0">
                <a:solidFill>
                  <a:schemeClr val="tx1"/>
                </a:solidFill>
                <a:effectLst/>
                <a:latin typeface="+mn-lt"/>
                <a:ea typeface="+mn-ea"/>
                <a:cs typeface="+mn-cs"/>
              </a:rPr>
              <a:t>Plots two sets of data with different ranges, one set as bars, and one set as lines overlaid on the bars.</a:t>
            </a:r>
          </a:p>
          <a:p>
            <a:r>
              <a:rPr lang="en-US" sz="1200" kern="1200" dirty="0" smtClean="0">
                <a:solidFill>
                  <a:schemeClr val="tx1"/>
                </a:solidFill>
                <a:effectLst/>
                <a:latin typeface="+mn-lt"/>
                <a:ea typeface="+mn-ea"/>
                <a:cs typeface="+mn-cs"/>
              </a:rPr>
              <a:t>Line bar graphs are useful for showing trend relationships between data sets.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 Series Line</a:t>
            </a:r>
          </a:p>
          <a:p>
            <a:r>
              <a:rPr lang="en-US" sz="1200" kern="1200" dirty="0" smtClean="0">
                <a:solidFill>
                  <a:schemeClr val="tx1"/>
                </a:solidFill>
                <a:effectLst/>
                <a:latin typeface="+mn-lt"/>
                <a:ea typeface="+mn-ea"/>
                <a:cs typeface="+mn-cs"/>
              </a:rPr>
              <a:t>Plots time series data. It scales the horizontal axis based on the time that has elapsed between data points.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Pareto</a:t>
            </a:r>
          </a:p>
          <a:p>
            <a:r>
              <a:rPr lang="en-US" sz="1200" kern="1200" dirty="0" smtClean="0">
                <a:solidFill>
                  <a:schemeClr val="tx1"/>
                </a:solidFill>
                <a:effectLst/>
                <a:latin typeface="+mn-lt"/>
                <a:ea typeface="+mn-ea"/>
                <a:cs typeface="+mn-cs"/>
              </a:rPr>
              <a:t>Is a form of bar graph and line graph that displays criteria in descending order. In this graph type, the line shows a cumulative total of the percentages.</a:t>
            </a:r>
          </a:p>
          <a:p>
            <a:r>
              <a:rPr lang="en-US" sz="1200" kern="1200" dirty="0" smtClean="0">
                <a:solidFill>
                  <a:schemeClr val="tx1"/>
                </a:solidFill>
                <a:effectLst/>
                <a:latin typeface="+mn-lt"/>
                <a:ea typeface="+mn-ea"/>
                <a:cs typeface="+mn-cs"/>
              </a:rPr>
              <a:t>Pareto graphs are useful for identifying significant elements, such as best and worst or most and least.</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Scatter</a:t>
            </a:r>
          </a:p>
          <a:p>
            <a:r>
              <a:rPr lang="en-US" sz="1200" kern="1200" dirty="0" smtClean="0">
                <a:solidFill>
                  <a:schemeClr val="tx1"/>
                </a:solidFill>
                <a:effectLst/>
                <a:latin typeface="+mn-lt"/>
                <a:ea typeface="+mn-ea"/>
                <a:cs typeface="+mn-cs"/>
              </a:rPr>
              <a:t>Displays x-y values as discrete points, scattered within an x-y grid. It plots data points based on two independent variables. This enables you to plot large numbers of data points and observe the clustering of data points.</a:t>
            </a:r>
          </a:p>
          <a:p>
            <a:r>
              <a:rPr lang="en-US" sz="1200" kern="1200" dirty="0" smtClean="0">
                <a:solidFill>
                  <a:schemeClr val="tx1"/>
                </a:solidFill>
                <a:effectLst/>
                <a:latin typeface="+mn-lt"/>
                <a:ea typeface="+mn-ea"/>
                <a:cs typeface="+mn-cs"/>
              </a:rPr>
              <a:t>Scatter graphs are useful for observing relationships and trends in large data sets.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Bubble</a:t>
            </a:r>
          </a:p>
          <a:p>
            <a:r>
              <a:rPr lang="en-US" sz="1200" kern="1200" dirty="0" smtClean="0">
                <a:solidFill>
                  <a:schemeClr val="tx1"/>
                </a:solidFill>
                <a:effectLst/>
                <a:latin typeface="+mn-lt"/>
                <a:ea typeface="+mn-ea"/>
                <a:cs typeface="+mn-cs"/>
              </a:rPr>
              <a:t>Is a variation of a scatter graph that displays data elements as circles (bubbles). It shows three variables in two dimensions. One value is represented by the location of the circle on the horizontal axis. Another value is represented by the location of the circle on the vertical axis. The third value is represented by the radius of the circle.</a:t>
            </a:r>
          </a:p>
          <a:p>
            <a:r>
              <a:rPr lang="en-US" sz="1200" kern="1200" dirty="0" smtClean="0">
                <a:solidFill>
                  <a:schemeClr val="tx1"/>
                </a:solidFill>
                <a:effectLst/>
                <a:latin typeface="+mn-lt"/>
                <a:ea typeface="+mn-ea"/>
                <a:cs typeface="+mn-cs"/>
              </a:rPr>
              <a:t>Bubble graphs are useful for plotting data with three variables, and for displaying financial data over a period of time.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Radar</a:t>
            </a:r>
          </a:p>
          <a:p>
            <a:r>
              <a:rPr lang="en-US" sz="1200" kern="1200" dirty="0" smtClean="0">
                <a:solidFill>
                  <a:schemeClr val="tx1"/>
                </a:solidFill>
                <a:effectLst/>
                <a:latin typeface="+mn-lt"/>
                <a:ea typeface="+mn-ea"/>
                <a:cs typeface="+mn-cs"/>
              </a:rPr>
              <a:t>Plots the same information as a bar graph, but instead displays data radiating from the center of the graph. Each data element has its own value axis.</a:t>
            </a:r>
          </a:p>
          <a:p>
            <a:r>
              <a:rPr lang="en-US" sz="1200" kern="1200" dirty="0" smtClean="0">
                <a:solidFill>
                  <a:schemeClr val="tx1"/>
                </a:solidFill>
                <a:effectLst/>
                <a:latin typeface="+mn-lt"/>
                <a:ea typeface="+mn-ea"/>
                <a:cs typeface="+mn-cs"/>
              </a:rPr>
              <a:t>Radar graphs are useful for examining overlap and distribution.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56</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57</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58</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59</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60</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61</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62</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63</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Copyright © 2002-2016 State of Connecticut</a:t>
            </a:r>
            <a:endParaRPr lang="en-US"/>
          </a:p>
        </p:txBody>
      </p:sp>
      <p:sp>
        <p:nvSpPr>
          <p:cNvPr id="5" name="Slide Number Placeholder 4"/>
          <p:cNvSpPr>
            <a:spLocks noGrp="1"/>
          </p:cNvSpPr>
          <p:nvPr>
            <p:ph type="sldNum" sz="quarter" idx="11"/>
          </p:nvPr>
        </p:nvSpPr>
        <p:spPr/>
        <p:txBody>
          <a:bodyPr/>
          <a:lstStyle/>
          <a:p>
            <a:fld id="{C84B7477-160E-48A4-9A4E-3343FD01EB61}" type="slidenum">
              <a:rPr lang="en-US" smtClean="0"/>
              <a:t>8</a:t>
            </a:fld>
            <a:endParaRPr lang="en-US"/>
          </a:p>
        </p:txBody>
      </p:sp>
    </p:spTree>
    <p:extLst>
      <p:ext uri="{BB962C8B-B14F-4D97-AF65-F5344CB8AC3E}">
        <p14:creationId xmlns:p14="http://schemas.microsoft.com/office/powerpoint/2010/main" val="3554027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HIDDEN/Excluded</a:t>
            </a:r>
            <a:r>
              <a:rPr lang="en-US" baseline="0" dirty="0" smtClean="0"/>
              <a:t> Training/Time Crunch</a:t>
            </a:r>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64</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Action Links</a:t>
            </a:r>
          </a:p>
          <a:p>
            <a:r>
              <a:rPr lang="en-US" sz="1200" kern="1200" dirty="0" smtClean="0">
                <a:solidFill>
                  <a:schemeClr val="tx1"/>
                </a:solidFill>
                <a:effectLst/>
                <a:latin typeface="+mn-lt"/>
                <a:ea typeface="+mn-ea"/>
                <a:cs typeface="+mn-cs"/>
              </a:rPr>
              <a:t>In the Action Links list, you can view, add, edit, and delete actions associated with the column. Notice that you can have multiple action links associated with a column. By default, actions available for a column appear in a popup when a user clicks the column value or heading in an analysis.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Do not display in a popup if only one action is available at runtime</a:t>
            </a:r>
          </a:p>
          <a:p>
            <a:r>
              <a:rPr lang="en-US" sz="1200" kern="1200" dirty="0" smtClean="0">
                <a:solidFill>
                  <a:schemeClr val="tx1"/>
                </a:solidFill>
                <a:effectLst/>
                <a:latin typeface="+mn-lt"/>
                <a:ea typeface="+mn-ea"/>
                <a:cs typeface="+mn-cs"/>
              </a:rPr>
              <a:t>This option is used to reset, so that in the event only one action is available for a value or heading, the action is executed upon the user interaction. Leave this option unchecked</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Enable on Totals</a:t>
            </a:r>
          </a:p>
          <a:p>
            <a:r>
              <a:rPr lang="en-US" sz="1200" kern="1200" dirty="0" smtClean="0">
                <a:solidFill>
                  <a:schemeClr val="tx1"/>
                </a:solidFill>
                <a:effectLst/>
                <a:latin typeface="+mn-lt"/>
                <a:ea typeface="+mn-ea"/>
                <a:cs typeface="+mn-cs"/>
              </a:rPr>
              <a:t>This option is used to enable action links for Grand Totals and Sub Total level.</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Add Action Link </a:t>
            </a:r>
          </a:p>
          <a:p>
            <a:r>
              <a:rPr lang="en-US" sz="1200" kern="1200" dirty="0" smtClean="0">
                <a:solidFill>
                  <a:schemeClr val="tx1"/>
                </a:solidFill>
                <a:effectLst/>
                <a:latin typeface="+mn-lt"/>
                <a:ea typeface="+mn-ea"/>
                <a:cs typeface="+mn-cs"/>
              </a:rPr>
              <a:t>To add Action Link</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Edit Action Link </a:t>
            </a:r>
          </a:p>
          <a:p>
            <a:r>
              <a:rPr lang="en-US" sz="1200" kern="1200" dirty="0" smtClean="0">
                <a:solidFill>
                  <a:schemeClr val="tx1"/>
                </a:solidFill>
                <a:effectLst/>
                <a:latin typeface="+mn-lt"/>
                <a:ea typeface="+mn-ea"/>
                <a:cs typeface="+mn-cs"/>
              </a:rPr>
              <a:t>Used to edit an existing analysis.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Delete Action Link </a:t>
            </a:r>
          </a:p>
          <a:p>
            <a:r>
              <a:rPr lang="en-US" sz="1200" kern="1200" dirty="0" smtClean="0">
                <a:solidFill>
                  <a:schemeClr val="tx1"/>
                </a:solidFill>
                <a:effectLst/>
                <a:latin typeface="+mn-lt"/>
                <a:ea typeface="+mn-ea"/>
                <a:cs typeface="+mn-cs"/>
              </a:rPr>
              <a:t>Delete an existing analysis</a:t>
            </a:r>
          </a:p>
          <a:p>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Link Text</a:t>
            </a:r>
          </a:p>
          <a:p>
            <a:r>
              <a:rPr lang="en-US" sz="1200" kern="1200" dirty="0" smtClean="0">
                <a:solidFill>
                  <a:schemeClr val="tx1"/>
                </a:solidFill>
                <a:effectLst/>
                <a:latin typeface="+mn-lt"/>
                <a:ea typeface="+mn-ea"/>
                <a:cs typeface="+mn-cs"/>
              </a:rPr>
              <a:t>Enter some text in the “Link text”, this will popup whenever the user clicks on the column value</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Action</a:t>
            </a:r>
          </a:p>
          <a:p>
            <a:r>
              <a:rPr lang="en-US" sz="1200" kern="1200" dirty="0" smtClean="0">
                <a:solidFill>
                  <a:schemeClr val="tx1"/>
                </a:solidFill>
                <a:effectLst/>
                <a:latin typeface="+mn-lt"/>
                <a:ea typeface="+mn-ea"/>
                <a:cs typeface="+mn-cs"/>
              </a:rPr>
              <a:t>Choose the type of action link.  In this exercise we will choose “Navigate to BI Content” as we are going to navigate to a page within our dashboards.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Show Link</a:t>
            </a:r>
          </a:p>
          <a:p>
            <a:r>
              <a:rPr lang="en-US" sz="1200" kern="1200" dirty="0" smtClean="0">
                <a:solidFill>
                  <a:schemeClr val="tx1"/>
                </a:solidFill>
                <a:effectLst/>
                <a:latin typeface="+mn-lt"/>
                <a:ea typeface="+mn-ea"/>
                <a:cs typeface="+mn-cs"/>
              </a:rPr>
              <a:t>It is used to apply conditions based on which the action link needs to apply</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Add Action Link </a:t>
            </a:r>
          </a:p>
          <a:p>
            <a:r>
              <a:rPr lang="en-US" sz="1200" kern="1200" dirty="0" smtClean="0">
                <a:solidFill>
                  <a:schemeClr val="tx1"/>
                </a:solidFill>
                <a:effectLst/>
                <a:latin typeface="+mn-lt"/>
                <a:ea typeface="+mn-ea"/>
                <a:cs typeface="+mn-cs"/>
              </a:rPr>
              <a:t>Choose the type of action link.  In this example we will choose “Navigate to a BI Content” as we are going to navigate to another analysis.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Select existing Action </a:t>
            </a:r>
          </a:p>
          <a:p>
            <a:r>
              <a:rPr lang="en-US" sz="1200" kern="1200" dirty="0" smtClean="0">
                <a:solidFill>
                  <a:schemeClr val="tx1"/>
                </a:solidFill>
                <a:effectLst/>
                <a:latin typeface="+mn-lt"/>
                <a:ea typeface="+mn-ea"/>
                <a:cs typeface="+mn-cs"/>
              </a:rPr>
              <a:t>Choose an action link which has been already created and saved in the folder.</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More  </a:t>
            </a:r>
          </a:p>
          <a:p>
            <a:r>
              <a:rPr lang="en-US" sz="1200" kern="1200" dirty="0" smtClean="0">
                <a:solidFill>
                  <a:schemeClr val="tx1"/>
                </a:solidFill>
                <a:effectLst/>
                <a:latin typeface="+mn-lt"/>
                <a:ea typeface="+mn-ea"/>
                <a:cs typeface="+mn-cs"/>
              </a:rPr>
              <a:t>This option is used to edit or remove or save action link as.</a:t>
            </a:r>
          </a:p>
        </p:txBody>
      </p:sp>
      <p:sp>
        <p:nvSpPr>
          <p:cNvPr id="4" name="Slide Number Placeholder 3"/>
          <p:cNvSpPr>
            <a:spLocks noGrp="1"/>
          </p:cNvSpPr>
          <p:nvPr>
            <p:ph type="sldNum" sz="quarter" idx="10"/>
          </p:nvPr>
        </p:nvSpPr>
        <p:spPr/>
        <p:txBody>
          <a:bodyPr/>
          <a:lstStyle/>
          <a:p>
            <a:fld id="{C84B7477-160E-48A4-9A4E-3343FD01EB61}" type="slidenum">
              <a:rPr lang="en-US" smtClean="0"/>
              <a:t>65</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t>Work with an Existing Analysis:- </a:t>
            </a: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t>Already</a:t>
            </a:r>
            <a:r>
              <a:rPr lang="en-US" sz="2400" b="0" baseline="0" dirty="0" smtClean="0"/>
              <a:t> an Pre-Built analysis have been created to save time for training purpose.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smtClean="0"/>
              <a:t>Create Action Link:-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An </a:t>
            </a:r>
            <a:r>
              <a:rPr lang="en-US" sz="1200" b="1" kern="1200" dirty="0" smtClean="0">
                <a:solidFill>
                  <a:schemeClr val="tx1"/>
                </a:solidFill>
                <a:effectLst/>
                <a:latin typeface="+mn-lt"/>
                <a:ea typeface="+mn-ea"/>
                <a:cs typeface="+mn-cs"/>
              </a:rPr>
              <a:t>action link</a:t>
            </a:r>
            <a:r>
              <a:rPr lang="en-US" sz="1200" kern="1200" dirty="0" smtClean="0">
                <a:solidFill>
                  <a:schemeClr val="tx1"/>
                </a:solidFill>
                <a:effectLst/>
                <a:latin typeface="+mn-lt"/>
                <a:ea typeface="+mn-ea"/>
                <a:cs typeface="+mn-cs"/>
              </a:rPr>
              <a:t> is a link to an action that you have embedded in an analysis, dashboard page, scorecard objective, scorecard initiative, or KPI that, when clicked, runs an associated action.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66</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67</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Search</a:t>
            </a:r>
          </a:p>
          <a:p>
            <a:r>
              <a:rPr lang="en-US" sz="1200" kern="1200" dirty="0" smtClean="0">
                <a:solidFill>
                  <a:schemeClr val="tx1"/>
                </a:solidFill>
                <a:effectLst/>
                <a:latin typeface="+mn-lt"/>
                <a:ea typeface="+mn-ea"/>
                <a:cs typeface="+mn-cs"/>
              </a:rPr>
              <a:t>Enter the name of the Analysis, Dashboard, Prompts and so on.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Location</a:t>
            </a:r>
          </a:p>
          <a:p>
            <a:r>
              <a:rPr lang="en-US" sz="1200" kern="1200" dirty="0" smtClean="0">
                <a:solidFill>
                  <a:schemeClr val="tx1"/>
                </a:solidFill>
                <a:effectLst/>
                <a:latin typeface="+mn-lt"/>
                <a:ea typeface="+mn-ea"/>
                <a:cs typeface="+mn-cs"/>
              </a:rPr>
              <a:t>Choose in which folder you want to search.</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Type</a:t>
            </a:r>
          </a:p>
          <a:p>
            <a:r>
              <a:rPr lang="en-US" sz="1200" kern="1200" dirty="0" smtClean="0">
                <a:solidFill>
                  <a:schemeClr val="tx1"/>
                </a:solidFill>
                <a:effectLst/>
                <a:latin typeface="+mn-lt"/>
                <a:ea typeface="+mn-ea"/>
                <a:cs typeface="+mn-cs"/>
              </a:rPr>
              <a:t>Select the type of the Search you’re looking for.</a:t>
            </a: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68</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69</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70</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71</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b="0"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72</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73</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Introduction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Home page provides an intuitive, task-based entryway into the functionalities of OBI. The Home page is divided into sections that allow you to quickly begin a specific task, locate, or create a new object, or access technical documentation.</a:t>
            </a:r>
          </a:p>
          <a:p>
            <a:pPr lvl="0"/>
            <a:r>
              <a:rPr lang="en-US" sz="1200" b="1" kern="1200" dirty="0" smtClean="0">
                <a:solidFill>
                  <a:schemeClr val="tx1"/>
                </a:solidFill>
                <a:effectLst/>
                <a:latin typeface="+mn-lt"/>
                <a:ea typeface="+mn-ea"/>
                <a:cs typeface="+mn-cs"/>
              </a:rPr>
              <a:t>Create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Create section allows you access to editors for OBI objects to create OBI content, including analyses, agents, Key Performance Indicators, and analyses.</a:t>
            </a:r>
          </a:p>
          <a:p>
            <a:pPr lvl="0"/>
            <a:r>
              <a:rPr lang="en-US" sz="1200" b="1" kern="1200" dirty="0" smtClean="0">
                <a:solidFill>
                  <a:schemeClr val="tx1"/>
                </a:solidFill>
                <a:effectLst/>
                <a:latin typeface="+mn-lt"/>
                <a:ea typeface="+mn-ea"/>
                <a:cs typeface="+mn-cs"/>
              </a:rPr>
              <a:t>Browse/Manage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Browse/Manage section, you can search content using the Catalog page by clicking the All Content link or apply default searches that return OBI objects that belong to you using the My Analysis, My Agents, and other similar links.</a:t>
            </a:r>
          </a:p>
          <a:p>
            <a:pPr lvl="0"/>
            <a:r>
              <a:rPr lang="en-US" sz="1200" b="1" kern="1200" dirty="0" smtClean="0">
                <a:solidFill>
                  <a:schemeClr val="tx1"/>
                </a:solidFill>
                <a:effectLst/>
                <a:latin typeface="+mn-lt"/>
                <a:ea typeface="+mn-ea"/>
                <a:cs typeface="+mn-cs"/>
              </a:rPr>
              <a:t>Get Started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Get Started section, you can access download links for OBI desktop tools, for example, the OBI Office Add-In, as well as access technical documentation and other related content.</a:t>
            </a:r>
          </a:p>
          <a:p>
            <a:pPr lvl="0"/>
            <a:r>
              <a:rPr lang="en-US" sz="1200" b="1" kern="1200" dirty="0" smtClean="0">
                <a:solidFill>
                  <a:schemeClr val="tx1"/>
                </a:solidFill>
                <a:effectLst/>
                <a:latin typeface="+mn-lt"/>
                <a:ea typeface="+mn-ea"/>
                <a:cs typeface="+mn-cs"/>
              </a:rPr>
              <a:t>Recent/Most Popular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Recent and Most Popular sections contain recently opened objects, and those that are most popular among you and other users of the system.</a:t>
            </a:r>
          </a:p>
          <a:p>
            <a:pPr lvl="0"/>
            <a:r>
              <a:rPr lang="en-US" sz="1200" b="1" kern="1200" dirty="0" smtClean="0">
                <a:solidFill>
                  <a:schemeClr val="tx1"/>
                </a:solidFill>
                <a:effectLst/>
                <a:latin typeface="+mn-lt"/>
                <a:ea typeface="+mn-ea"/>
                <a:cs typeface="+mn-cs"/>
              </a:rPr>
              <a:t>Global Header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section to access links and options to begin a task or locate an object.</a:t>
            </a:r>
          </a:p>
          <a:p>
            <a:pPr lvl="0"/>
            <a:r>
              <a:rPr lang="en-US" sz="1200" b="1" kern="1200" dirty="0" smtClean="0">
                <a:solidFill>
                  <a:schemeClr val="tx1"/>
                </a:solidFill>
                <a:effectLst/>
                <a:latin typeface="+mn-lt"/>
                <a:ea typeface="+mn-ea"/>
                <a:cs typeface="+mn-cs"/>
              </a:rPr>
              <a:t>Search</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option to search for an object from the global header. You can search for an object by its name, location, or type only, which is similar to using a Find dialog box in many products. You will find only those objects for which you have the appropriate permissions. When the desired object is located, you can click it to display it for viewing or editing, as your permissions allow.</a:t>
            </a:r>
          </a:p>
          <a:p>
            <a:pPr lvl="0"/>
            <a:r>
              <a:rPr lang="en-US" sz="1200" b="1" kern="1200" dirty="0" smtClean="0">
                <a:solidFill>
                  <a:schemeClr val="tx1"/>
                </a:solidFill>
                <a:effectLst/>
                <a:latin typeface="+mn-lt"/>
                <a:ea typeface="+mn-ea"/>
                <a:cs typeface="+mn-cs"/>
              </a:rPr>
              <a:t>Help button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link to display the following options:</a:t>
            </a:r>
          </a:p>
          <a:p>
            <a:r>
              <a:rPr lang="en-US" sz="1200" kern="1200" dirty="0" smtClean="0">
                <a:solidFill>
                  <a:schemeClr val="tx1"/>
                </a:solidFill>
                <a:effectLst/>
                <a:latin typeface="+mn-lt"/>
                <a:ea typeface="+mn-ea"/>
                <a:cs typeface="+mn-cs"/>
              </a:rPr>
              <a:t>BIEE Home Help dynamically changes to display the Help topic for the current page, editor, or tab.</a:t>
            </a:r>
          </a:p>
          <a:p>
            <a:r>
              <a:rPr lang="en-US" sz="1200" kern="1200" dirty="0" smtClean="0">
                <a:solidFill>
                  <a:schemeClr val="tx1"/>
                </a:solidFill>
                <a:effectLst/>
                <a:latin typeface="+mn-lt"/>
                <a:ea typeface="+mn-ea"/>
                <a:cs typeface="+mn-cs"/>
              </a:rPr>
              <a:t>Help Contents displays a cascading menu that provides options that link to the tables of contents for OBI, BI Publisher, and Marketing.</a:t>
            </a:r>
          </a:p>
          <a:p>
            <a:r>
              <a:rPr lang="en-US" sz="1200" kern="1200" dirty="0" smtClean="0">
                <a:solidFill>
                  <a:schemeClr val="tx1"/>
                </a:solidFill>
                <a:effectLst/>
                <a:latin typeface="+mn-lt"/>
                <a:ea typeface="+mn-ea"/>
                <a:cs typeface="+mn-cs"/>
              </a:rPr>
              <a:t>Documentation displays the documentation library for OBI.</a:t>
            </a:r>
          </a:p>
          <a:p>
            <a:r>
              <a:rPr lang="en-US" sz="1200" kern="1200" dirty="0" smtClean="0">
                <a:solidFill>
                  <a:schemeClr val="tx1"/>
                </a:solidFill>
                <a:effectLst/>
                <a:latin typeface="+mn-lt"/>
                <a:ea typeface="+mn-ea"/>
                <a:cs typeface="+mn-cs"/>
              </a:rPr>
              <a:t>OTN… displays the Business Intelligence and Data Warehousing Technology Center page on the Oracle Technology Network (OTN).</a:t>
            </a:r>
          </a:p>
          <a:p>
            <a:r>
              <a:rPr lang="en-US" sz="1200" kern="1200" dirty="0" smtClean="0">
                <a:solidFill>
                  <a:schemeClr val="tx1"/>
                </a:solidFill>
                <a:effectLst/>
                <a:latin typeface="+mn-lt"/>
                <a:ea typeface="+mn-ea"/>
                <a:cs typeface="+mn-cs"/>
              </a:rPr>
              <a:t>About OBI displays a dialog identifying the OBI version and copyright information.</a:t>
            </a:r>
          </a:p>
          <a:p>
            <a:pPr lvl="0"/>
            <a:r>
              <a:rPr lang="en-US" sz="1200" b="1" kern="1200" dirty="0" smtClean="0">
                <a:solidFill>
                  <a:schemeClr val="tx1"/>
                </a:solidFill>
                <a:effectLst/>
                <a:latin typeface="+mn-lt"/>
                <a:ea typeface="+mn-ea"/>
                <a:cs typeface="+mn-cs"/>
              </a:rPr>
              <a:t>Sign Out link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link to log out of the OBI application.</a:t>
            </a:r>
          </a:p>
          <a:p>
            <a:r>
              <a:rPr lang="en-US" sz="1200" kern="1200" dirty="0" smtClean="0">
                <a:solidFill>
                  <a:schemeClr val="tx1"/>
                </a:solidFill>
                <a:effectLst/>
                <a:latin typeface="+mn-lt"/>
                <a:ea typeface="+mn-ea"/>
                <a:cs typeface="+mn-cs"/>
              </a:rPr>
              <a:t>Note: Do not close the browser window to exit from OBI.</a:t>
            </a:r>
          </a:p>
          <a:p>
            <a:pPr lvl="0"/>
            <a:r>
              <a:rPr lang="en-US" sz="1200" b="1" kern="1200" dirty="0" smtClean="0">
                <a:solidFill>
                  <a:schemeClr val="tx1"/>
                </a:solidFill>
                <a:effectLst/>
                <a:latin typeface="+mn-lt"/>
                <a:ea typeface="+mn-ea"/>
                <a:cs typeface="+mn-cs"/>
              </a:rPr>
              <a:t>Home link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link to navigate to the Home page from any other part of the user interface.</a:t>
            </a:r>
          </a:p>
          <a:p>
            <a:pPr lvl="0"/>
            <a:r>
              <a:rPr lang="en-US" sz="1200" b="1" kern="1200" dirty="0" smtClean="0">
                <a:solidFill>
                  <a:schemeClr val="tx1"/>
                </a:solidFill>
                <a:effectLst/>
                <a:latin typeface="+mn-lt"/>
                <a:ea typeface="+mn-ea"/>
                <a:cs typeface="+mn-cs"/>
              </a:rPr>
              <a:t>Catalog link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link to navigate to the Catalog page, in which you can navigate and work with objects in the Presentation Catalog.</a:t>
            </a:r>
          </a:p>
          <a:p>
            <a:pPr lvl="0"/>
            <a:r>
              <a:rPr lang="en-US" sz="1200" b="1" kern="1200" dirty="0" smtClean="0">
                <a:solidFill>
                  <a:schemeClr val="tx1"/>
                </a:solidFill>
                <a:effectLst/>
                <a:latin typeface="+mn-lt"/>
                <a:ea typeface="+mn-ea"/>
                <a:cs typeface="+mn-cs"/>
              </a:rPr>
              <a:t>Dashboards link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link to access the customized Dashboards and My Dashboard, used to display analyses created in Analysis Editor.</a:t>
            </a:r>
          </a:p>
          <a:p>
            <a:pPr lvl="0"/>
            <a:r>
              <a:rPr lang="en-US" sz="1200" b="1" kern="1200" dirty="0" smtClean="0">
                <a:solidFill>
                  <a:schemeClr val="tx1"/>
                </a:solidFill>
                <a:effectLst/>
                <a:latin typeface="+mn-lt"/>
                <a:ea typeface="+mn-ea"/>
                <a:cs typeface="+mn-cs"/>
              </a:rPr>
              <a:t>New link</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link to display a list of the objects that you can create. To create an object, select it from the list. The appropriate dialog or editor displays for you to create the object.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10</a:t>
            </a:fld>
            <a:endParaRPr lang="en-US" dirty="0"/>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96024068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74</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75</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76</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78</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79</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Elements/Description</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New</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Used to add a new Column prompt, Variable prompt or Image prompt</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Column / Row based layout</a:t>
            </a:r>
            <a:r>
              <a:rPr lang="en-US" sz="1200" kern="1200" dirty="0" smtClean="0">
                <a:solidFill>
                  <a:schemeClr val="tx1"/>
                </a:solidFill>
                <a:effectLst/>
                <a:latin typeface="+mn-lt"/>
                <a:ea typeface="+mn-ea"/>
                <a:cs typeface="+mn-cs"/>
              </a:rPr>
              <a:t>:-This is used to select the type of layout you want on the prompts page either Column or Row based.</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Edit</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Edit Prompt</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Delete</a:t>
            </a:r>
            <a:r>
              <a:rPr lang="en-US" sz="1200" kern="1200" dirty="0" smtClean="0">
                <a:solidFill>
                  <a:schemeClr val="tx1"/>
                </a:solidFill>
                <a:effectLst/>
                <a:latin typeface="+mn-lt"/>
                <a:ea typeface="+mn-ea"/>
                <a:cs typeface="+mn-cs"/>
              </a:rPr>
              <a:t>:- Delete Prompt</a:t>
            </a:r>
          </a:p>
          <a:p>
            <a:endParaRPr lang="en-US" dirty="0" smtClean="0"/>
          </a:p>
          <a:p>
            <a:r>
              <a:rPr lang="en-US" sz="1200" b="1" kern="1200" dirty="0" smtClean="0">
                <a:solidFill>
                  <a:schemeClr val="tx1"/>
                </a:solidFill>
                <a:effectLst/>
                <a:latin typeface="+mn-lt"/>
                <a:ea typeface="+mn-ea"/>
                <a:cs typeface="+mn-cs"/>
              </a:rPr>
              <a:t>Elements/Description</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Prompt for Column</a:t>
            </a:r>
            <a:r>
              <a:rPr lang="en-US" sz="1200" kern="1200" dirty="0" smtClean="0">
                <a:solidFill>
                  <a:schemeClr val="tx1"/>
                </a:solidFill>
                <a:effectLst/>
                <a:latin typeface="+mn-lt"/>
                <a:ea typeface="+mn-ea"/>
                <a:cs typeface="+mn-cs"/>
              </a:rPr>
              <a:t>:- It shows the column name of the prompt</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Label</a:t>
            </a:r>
            <a:r>
              <a:rPr lang="en-US" sz="1200" kern="1200" dirty="0" smtClean="0">
                <a:solidFill>
                  <a:schemeClr val="tx1"/>
                </a:solidFill>
                <a:effectLst/>
                <a:latin typeface="+mn-lt"/>
                <a:ea typeface="+mn-ea"/>
                <a:cs typeface="+mn-cs"/>
              </a:rPr>
              <a:t>:- It is label which will be displayed</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Custom Text</a:t>
            </a:r>
            <a:r>
              <a:rPr lang="en-US" sz="1200" kern="1200" dirty="0" smtClean="0">
                <a:solidFill>
                  <a:schemeClr val="tx1"/>
                </a:solidFill>
                <a:effectLst/>
                <a:latin typeface="+mn-lt"/>
                <a:ea typeface="+mn-ea"/>
                <a:cs typeface="+mn-cs"/>
              </a:rPr>
              <a:t>:- Enable this to change the default Label</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Description</a:t>
            </a:r>
            <a:r>
              <a:rPr lang="en-US" sz="1200" kern="1200" dirty="0" smtClean="0">
                <a:solidFill>
                  <a:schemeClr val="tx1"/>
                </a:solidFill>
                <a:effectLst/>
                <a:latin typeface="+mn-lt"/>
                <a:ea typeface="+mn-ea"/>
                <a:cs typeface="+mn-cs"/>
              </a:rPr>
              <a:t>:-We can add description for this column</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Operator</a:t>
            </a:r>
            <a:r>
              <a:rPr lang="en-US" sz="1200" kern="1200" dirty="0" smtClean="0">
                <a:solidFill>
                  <a:schemeClr val="tx1"/>
                </a:solidFill>
                <a:effectLst/>
                <a:latin typeface="+mn-lt"/>
                <a:ea typeface="+mn-ea"/>
                <a:cs typeface="+mn-cs"/>
              </a:rPr>
              <a:t>:-Choose appropriate operator</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User Input</a:t>
            </a:r>
            <a:r>
              <a:rPr lang="en-US" sz="1200" kern="1200" dirty="0" smtClean="0">
                <a:solidFill>
                  <a:schemeClr val="tx1"/>
                </a:solidFill>
                <a:effectLst/>
                <a:latin typeface="+mn-lt"/>
                <a:ea typeface="+mn-ea"/>
                <a:cs typeface="+mn-cs"/>
              </a:rPr>
              <a:t>:-The User Input field's drop-down list appears for column and variable prompts and provides you with the option to determine the User Input method for the user interface—in other words, the user will see one of the following: check boxes, radio buttons, a choice list, or a list box. . Use this item in conjunction with the </a:t>
            </a:r>
            <a:r>
              <a:rPr lang="en-US" sz="1200" b="1" kern="1200" dirty="0" smtClean="0">
                <a:solidFill>
                  <a:schemeClr val="tx1"/>
                </a:solidFill>
                <a:effectLst/>
                <a:latin typeface="+mn-lt"/>
                <a:ea typeface="+mn-ea"/>
                <a:cs typeface="+mn-cs"/>
              </a:rPr>
              <a:t>Choice List Values</a:t>
            </a:r>
            <a:r>
              <a:rPr lang="en-US" sz="1200" kern="1200" dirty="0" smtClean="0">
                <a:solidFill>
                  <a:schemeClr val="tx1"/>
                </a:solidFill>
                <a:effectLst/>
                <a:latin typeface="+mn-lt"/>
                <a:ea typeface="+mn-ea"/>
                <a:cs typeface="+mn-cs"/>
              </a:rPr>
              <a:t> item to specify which data values appear for selection.</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Choice List Values</a:t>
            </a:r>
            <a:r>
              <a:rPr lang="en-US" sz="1200" kern="1200" dirty="0" smtClean="0">
                <a:solidFill>
                  <a:schemeClr val="tx1"/>
                </a:solidFill>
                <a:effectLst/>
                <a:latin typeface="+mn-lt"/>
                <a:ea typeface="+mn-ea"/>
                <a:cs typeface="+mn-cs"/>
              </a:rPr>
              <a:t>:-The Options section provides you with the opportunity to constrain values available for selection. </a:t>
            </a:r>
          </a:p>
          <a:p>
            <a:r>
              <a:rPr lang="en-US" sz="1200" kern="1200" dirty="0" smtClean="0">
                <a:solidFill>
                  <a:schemeClr val="tx1"/>
                </a:solidFill>
                <a:effectLst/>
                <a:latin typeface="+mn-lt"/>
                <a:ea typeface="+mn-ea"/>
                <a:cs typeface="+mn-cs"/>
              </a:rPr>
              <a:t>The series of checkboxes allow you to restrict the amount of data returned. Select </a:t>
            </a:r>
            <a:r>
              <a:rPr lang="en-US" sz="1200" b="1" kern="1200" dirty="0" smtClean="0">
                <a:solidFill>
                  <a:schemeClr val="tx1"/>
                </a:solidFill>
                <a:effectLst/>
                <a:latin typeface="+mn-lt"/>
                <a:ea typeface="+mn-ea"/>
                <a:cs typeface="+mn-cs"/>
              </a:rPr>
              <a:t>Enable user to select multiple values</a:t>
            </a:r>
            <a:r>
              <a:rPr lang="en-US" sz="1200" kern="1200" dirty="0" smtClean="0">
                <a:solidFill>
                  <a:schemeClr val="tx1"/>
                </a:solidFill>
                <a:effectLst/>
                <a:latin typeface="+mn-lt"/>
                <a:ea typeface="+mn-ea"/>
                <a:cs typeface="+mn-cs"/>
              </a:rPr>
              <a:t>, and</a:t>
            </a:r>
            <a:r>
              <a:rPr lang="en-US" sz="1200" b="1" kern="1200" dirty="0" smtClean="0">
                <a:solidFill>
                  <a:schemeClr val="tx1"/>
                </a:solidFill>
                <a:effectLst/>
                <a:latin typeface="+mn-lt"/>
                <a:ea typeface="+mn-ea"/>
                <a:cs typeface="+mn-cs"/>
              </a:rPr>
              <a:t> Require user input</a:t>
            </a:r>
            <a:r>
              <a:rPr lang="en-US" sz="1200" kern="1200" dirty="0" smtClean="0">
                <a:solidFill>
                  <a:schemeClr val="tx1"/>
                </a:solidFill>
                <a:effectLst/>
                <a:latin typeface="+mn-lt"/>
                <a:ea typeface="+mn-ea"/>
                <a:cs typeface="+mn-cs"/>
              </a:rPr>
              <a:t>. Allowing multiple selection of values lets you choose more than one value (region for example), and requiring input forces you to enter at least one value.</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Default Selection</a:t>
            </a:r>
            <a:r>
              <a:rPr lang="en-US" sz="1200" kern="1200" dirty="0" smtClean="0">
                <a:solidFill>
                  <a:schemeClr val="tx1"/>
                </a:solidFill>
                <a:effectLst/>
                <a:latin typeface="+mn-lt"/>
                <a:ea typeface="+mn-ea"/>
                <a:cs typeface="+mn-cs"/>
              </a:rPr>
              <a:t>:-It allows you to selection an initial value</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Choice List Width</a:t>
            </a:r>
            <a:r>
              <a:rPr lang="en-US" sz="1200" kern="1200" dirty="0" smtClean="0">
                <a:solidFill>
                  <a:schemeClr val="tx1"/>
                </a:solidFill>
                <a:effectLst/>
                <a:latin typeface="+mn-lt"/>
                <a:ea typeface="+mn-ea"/>
                <a:cs typeface="+mn-cs"/>
              </a:rPr>
              <a:t>:-You the change the width of the Choice List by enabling dynamic or fixing it.</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Set a variable</a:t>
            </a:r>
            <a:r>
              <a:rPr lang="en-US" sz="1200" kern="1200" dirty="0" smtClean="0">
                <a:solidFill>
                  <a:schemeClr val="tx1"/>
                </a:solidFill>
                <a:effectLst/>
                <a:latin typeface="+mn-lt"/>
                <a:ea typeface="+mn-ea"/>
                <a:cs typeface="+mn-cs"/>
              </a:rPr>
              <a:t>:-It allows you to create a new variable that this column prompt will populate</a:t>
            </a:r>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80</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81</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82</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Understand Dashboard</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Dashboards consist of multiple pages, which display as tabs across the top of the dashboard screen. Additionally, Analysis Editor Users have a personal dashboard, called My Dashboard, which enables you to personalize content to meet your requirements.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Pages can display anything that you can access or open with your Web browser, such as saved OBI analyses, images, graphs, tables, text, and links to Web sites and documents.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Dashboard objects are items that are used only in a dashboard. Examples of dashboard objects are sections to hold content, navigation links, and embedded content appearing within a frame in a dashboard.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can add content to your personal dashboard by clicking and dragging it from the Dashboard Objects section onto the dashboard layout page, which consists of columns used to align content, and sections used to hold content. The look of a dashboard, such as background colors and the size of text, is controlled by styles and skins. You can modify individual objects on the dashboard to change the overall page appearance.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you open a dashboard, including My Dashboard, the content appears in one or more dashboard tabs. Pages contain the columns and sections that hold the content of a dashboard, and every dashboard has at least one page. Multiple pages are used to organize content.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example shows an empty My Dashboard page with no content. Hover over the Edit icon to edit the dashboard and add content.</a:t>
            </a:r>
          </a:p>
          <a:p>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83</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Sections/Description</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Dashboard Toolbar</a:t>
            </a:r>
          </a:p>
          <a:p>
            <a:r>
              <a:rPr lang="en-US" sz="1200" kern="1200" dirty="0" smtClean="0">
                <a:solidFill>
                  <a:schemeClr val="tx1"/>
                </a:solidFill>
                <a:effectLst/>
                <a:latin typeface="+mn-lt"/>
                <a:ea typeface="+mn-ea"/>
                <a:cs typeface="+mn-cs"/>
              </a:rPr>
              <a:t>The toolbar allows you to perform tasks such as adding or deleting pages, previewing, saving, and so on.</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Dashboard Objects pane</a:t>
            </a:r>
          </a:p>
          <a:p>
            <a:r>
              <a:rPr lang="en-US" sz="1200" kern="1200" dirty="0" smtClean="0">
                <a:solidFill>
                  <a:schemeClr val="tx1"/>
                </a:solidFill>
                <a:effectLst/>
                <a:latin typeface="+mn-lt"/>
                <a:ea typeface="+mn-ea"/>
                <a:cs typeface="+mn-cs"/>
              </a:rPr>
              <a:t>Items that are used only in a dashboard. Examples of dashboard objects are sections to hold content, action links, and embedded content that is displayed in a frame on a dashboard</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Catalog pane</a:t>
            </a:r>
          </a:p>
          <a:p>
            <a:r>
              <a:rPr lang="en-US" sz="1200" kern="1200" dirty="0" smtClean="0">
                <a:solidFill>
                  <a:schemeClr val="tx1"/>
                </a:solidFill>
                <a:effectLst/>
                <a:latin typeface="+mn-lt"/>
                <a:ea typeface="+mn-ea"/>
                <a:cs typeface="+mn-cs"/>
              </a:rPr>
              <a:t>Items that you or someone else has saved to the Catalog, for example, analyses, prompts, and so on. In a dashboard, the results of an analysis can be shown in various views, such as a table, graph, and gauge. (The results of an analysis are the output that is returned from the OBI Server that matches the analysis criteria.) Users can examine and analyze results, save or print them, or download them to a spreadsheet.</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Page Layout pane</a:t>
            </a:r>
          </a:p>
          <a:p>
            <a:r>
              <a:rPr lang="en-US" sz="1200" kern="1200" dirty="0" smtClean="0">
                <a:solidFill>
                  <a:schemeClr val="tx1"/>
                </a:solidFill>
                <a:effectLst/>
                <a:latin typeface="+mn-lt"/>
                <a:ea typeface="+mn-ea"/>
                <a:cs typeface="+mn-cs"/>
              </a:rPr>
              <a:t>This is a workspace that holds your objects, which are displayed on the dashboard.</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Dashboard</a:t>
            </a:r>
            <a:r>
              <a:rPr lang="en-US" sz="1200" b="1" kern="1200" baseline="0" dirty="0" smtClean="0">
                <a:solidFill>
                  <a:schemeClr val="tx1"/>
                </a:solidFill>
                <a:effectLst/>
                <a:latin typeface="+mn-lt"/>
                <a:ea typeface="+mn-ea"/>
                <a:cs typeface="+mn-cs"/>
              </a:rPr>
              <a:t> Properties: - </a:t>
            </a:r>
          </a:p>
          <a:p>
            <a:r>
              <a:rPr lang="en-US" sz="1200" b="1" kern="1200" dirty="0" smtClean="0">
                <a:solidFill>
                  <a:schemeClr val="tx1"/>
                </a:solidFill>
                <a:effectLst/>
                <a:latin typeface="+mn-lt"/>
                <a:ea typeface="+mn-ea"/>
                <a:cs typeface="+mn-cs"/>
              </a:rPr>
              <a:t>Elements/Description</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Style:- </a:t>
            </a:r>
            <a:r>
              <a:rPr lang="en-US" sz="1200" kern="1200" dirty="0" smtClean="0">
                <a:solidFill>
                  <a:schemeClr val="tx1"/>
                </a:solidFill>
                <a:effectLst/>
                <a:latin typeface="+mn-lt"/>
                <a:ea typeface="+mn-ea"/>
                <a:cs typeface="+mn-cs"/>
              </a:rPr>
              <a:t>Styles control how dashboards and results are formatted for display, such as the color of text and links, the font and size of text, the borders in tables, the colors and attributes of graphs, and so on</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Description</a:t>
            </a:r>
            <a:r>
              <a:rPr lang="en-US" sz="1200" kern="1200" dirty="0" smtClean="0">
                <a:solidFill>
                  <a:schemeClr val="tx1"/>
                </a:solidFill>
                <a:effectLst/>
                <a:latin typeface="+mn-lt"/>
                <a:ea typeface="+mn-ea"/>
                <a:cs typeface="+mn-cs"/>
              </a:rPr>
              <a:t>: - Descriptions are displayed when OBI Administrators use the Catalog Manager</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Page Size</a:t>
            </a:r>
            <a:r>
              <a:rPr lang="en-US" sz="1200" kern="1200" dirty="0" smtClean="0">
                <a:solidFill>
                  <a:schemeClr val="tx1"/>
                </a:solidFill>
                <a:effectLst/>
                <a:latin typeface="+mn-lt"/>
                <a:ea typeface="+mn-ea"/>
                <a:cs typeface="+mn-cs"/>
              </a:rPr>
              <a:t>: - Use these options to specify how a dashboard page is to be sized</a:t>
            </a:r>
          </a:p>
          <a:p>
            <a:r>
              <a:rPr lang="en-US" sz="1200" b="1" kern="1200" dirty="0" smtClean="0">
                <a:solidFill>
                  <a:schemeClr val="tx1"/>
                </a:solidFill>
                <a:effectLst/>
                <a:latin typeface="+mn-lt"/>
                <a:ea typeface="+mn-ea"/>
                <a:cs typeface="+mn-cs"/>
              </a:rPr>
              <a:t>	Fit Content</a:t>
            </a:r>
            <a:r>
              <a:rPr lang="en-US" sz="1200" kern="1200" dirty="0" smtClean="0">
                <a:solidFill>
                  <a:schemeClr val="tx1"/>
                </a:solidFill>
                <a:effectLst/>
                <a:latin typeface="+mn-lt"/>
                <a:ea typeface="+mn-ea"/>
                <a:cs typeface="+mn-cs"/>
              </a:rPr>
              <a:t> — This option sizes the container to the content with no wrapping. If the browser window is smaller than needed to fit the content, a scroll bar is displayed.</a:t>
            </a:r>
          </a:p>
          <a:p>
            <a:r>
              <a:rPr lang="en-US" sz="1200" b="1" kern="1200" dirty="0" smtClean="0">
                <a:solidFill>
                  <a:schemeClr val="tx1"/>
                </a:solidFill>
                <a:effectLst/>
                <a:latin typeface="+mn-lt"/>
                <a:ea typeface="+mn-ea"/>
                <a:cs typeface="+mn-cs"/>
              </a:rPr>
              <a:t>	Fill Browser Window -  </a:t>
            </a:r>
            <a:r>
              <a:rPr lang="en-US" sz="1200" kern="1200" dirty="0" smtClean="0">
                <a:solidFill>
                  <a:schemeClr val="tx1"/>
                </a:solidFill>
                <a:effectLst/>
                <a:latin typeface="+mn-lt"/>
                <a:ea typeface="+mn-ea"/>
                <a:cs typeface="+mn-cs"/>
              </a:rPr>
              <a:t>Sizes dashboard columns to the largest section in each column</a:t>
            </a:r>
          </a:p>
          <a:p>
            <a:r>
              <a:rPr lang="en-US" sz="1200" kern="1200" dirty="0" smtClean="0">
                <a:solidFill>
                  <a:schemeClr val="tx1"/>
                </a:solidFill>
                <a:effectLst/>
                <a:latin typeface="+mn-lt"/>
                <a:ea typeface="+mn-ea"/>
                <a:cs typeface="+mn-cs"/>
              </a:rPr>
              <a:t>	Expands columns (except columns for which a specific absolute size has been specified) and sections proportionally to fill the browser window, if there is any 	additional horizontal space in the browser window.</a:t>
            </a:r>
          </a:p>
          <a:p>
            <a:r>
              <a:rPr lang="en-US" sz="1200" kern="1200" dirty="0" smtClean="0">
                <a:solidFill>
                  <a:schemeClr val="tx1"/>
                </a:solidFill>
                <a:effectLst/>
                <a:latin typeface="+mn-lt"/>
                <a:ea typeface="+mn-ea"/>
                <a:cs typeface="+mn-cs"/>
              </a:rPr>
              <a:t>	Aligns content within columns and sections in the center, by default</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Filters and Variables:- </a:t>
            </a:r>
            <a:r>
              <a:rPr lang="en-US" sz="1200" kern="1200" dirty="0" smtClean="0">
                <a:solidFill>
                  <a:schemeClr val="tx1"/>
                </a:solidFill>
                <a:effectLst/>
                <a:latin typeface="+mn-lt"/>
                <a:ea typeface="+mn-ea"/>
                <a:cs typeface="+mn-cs"/>
              </a:rPr>
              <a:t>To define default filters and variables, embed dashboard prompts with default values. These prompts will not be shown on the dashboard.</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Dashboard Report Links</a:t>
            </a:r>
            <a:r>
              <a:rPr lang="en-US" sz="1200" kern="1200" dirty="0" smtClean="0">
                <a:solidFill>
                  <a:schemeClr val="tx1"/>
                </a:solidFill>
                <a:effectLst/>
                <a:latin typeface="+mn-lt"/>
                <a:ea typeface="+mn-ea"/>
                <a:cs typeface="+mn-cs"/>
              </a:rPr>
              <a:t>:-The report links at the dashboard level. Report links can be set at the dashboard, dashboard page (click Page Options&gt; Page Report Links), or analysis level (click the properties icon for the specific analysis within the Dashboard Builder and then select Report Links).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Prompt Apply Buttons</a:t>
            </a:r>
            <a:r>
              <a:rPr lang="en-US" sz="1200" kern="1200" dirty="0" smtClean="0">
                <a:solidFill>
                  <a:schemeClr val="tx1"/>
                </a:solidFill>
                <a:effectLst/>
                <a:latin typeface="+mn-lt"/>
                <a:ea typeface="+mn-ea"/>
                <a:cs typeface="+mn-cs"/>
              </a:rPr>
              <a:t>: - Use this list to specify if you want to include or exclude the prompt's </a:t>
            </a:r>
            <a:r>
              <a:rPr lang="en-US" sz="1200" b="1" kern="1200" dirty="0" smtClean="0">
                <a:solidFill>
                  <a:schemeClr val="tx1"/>
                </a:solidFill>
                <a:effectLst/>
                <a:latin typeface="+mn-lt"/>
                <a:ea typeface="+mn-ea"/>
                <a:cs typeface="+mn-cs"/>
              </a:rPr>
              <a:t>Apply</a:t>
            </a:r>
            <a:r>
              <a:rPr lang="en-US" sz="1200" kern="1200" dirty="0" smtClean="0">
                <a:solidFill>
                  <a:schemeClr val="tx1"/>
                </a:solidFill>
                <a:effectLst/>
                <a:latin typeface="+mn-lt"/>
                <a:ea typeface="+mn-ea"/>
                <a:cs typeface="+mn-cs"/>
              </a:rPr>
              <a:t> buttons on the dashboard at runtime</a:t>
            </a:r>
          </a:p>
          <a:p>
            <a:r>
              <a:rPr lang="en-US" sz="1200" b="1" kern="1200" dirty="0" smtClean="0">
                <a:solidFill>
                  <a:schemeClr val="tx1"/>
                </a:solidFill>
                <a:effectLst/>
                <a:latin typeface="+mn-lt"/>
                <a:ea typeface="+mn-ea"/>
                <a:cs typeface="+mn-cs"/>
              </a:rPr>
              <a:t>	Use page setting</a:t>
            </a:r>
            <a:r>
              <a:rPr lang="en-US" sz="1200" kern="1200" dirty="0" smtClean="0">
                <a:solidFill>
                  <a:schemeClr val="tx1"/>
                </a:solidFill>
                <a:effectLst/>
                <a:latin typeface="+mn-lt"/>
                <a:ea typeface="+mn-ea"/>
                <a:cs typeface="+mn-cs"/>
              </a:rPr>
              <a:t> — Select this option to use the </a:t>
            </a:r>
            <a:r>
              <a:rPr lang="en-US" sz="1200" b="1" kern="1200" dirty="0" smtClean="0">
                <a:solidFill>
                  <a:schemeClr val="tx1"/>
                </a:solidFill>
                <a:effectLst/>
                <a:latin typeface="+mn-lt"/>
                <a:ea typeface="+mn-ea"/>
                <a:cs typeface="+mn-cs"/>
              </a:rPr>
              <a:t>Apply</a:t>
            </a:r>
            <a:r>
              <a:rPr lang="en-US" sz="1200" kern="1200" dirty="0" smtClean="0">
                <a:solidFill>
                  <a:schemeClr val="tx1"/>
                </a:solidFill>
                <a:effectLst/>
                <a:latin typeface="+mn-lt"/>
                <a:ea typeface="+mn-ea"/>
                <a:cs typeface="+mn-cs"/>
              </a:rPr>
              <a:t> buttons as defined by the dashboard page settings</a:t>
            </a:r>
          </a:p>
          <a:p>
            <a:r>
              <a:rPr lang="en-US" sz="1200" b="1" kern="1200" dirty="0" smtClean="0">
                <a:solidFill>
                  <a:schemeClr val="tx1"/>
                </a:solidFill>
                <a:effectLst/>
                <a:latin typeface="+mn-lt"/>
                <a:ea typeface="+mn-ea"/>
                <a:cs typeface="+mn-cs"/>
              </a:rPr>
              <a:t>	Show All Apply buttons</a:t>
            </a:r>
            <a:r>
              <a:rPr lang="en-US" sz="1200" kern="1200" dirty="0" smtClean="0">
                <a:solidFill>
                  <a:schemeClr val="tx1"/>
                </a:solidFill>
                <a:effectLst/>
                <a:latin typeface="+mn-lt"/>
                <a:ea typeface="+mn-ea"/>
                <a:cs typeface="+mn-cs"/>
              </a:rPr>
              <a:t> — Select this option to override the dashboard page setting's </a:t>
            </a:r>
            <a:r>
              <a:rPr lang="en-US" sz="1200" b="1" kern="1200" dirty="0" smtClean="0">
                <a:solidFill>
                  <a:schemeClr val="tx1"/>
                </a:solidFill>
                <a:effectLst/>
                <a:latin typeface="+mn-lt"/>
                <a:ea typeface="+mn-ea"/>
                <a:cs typeface="+mn-cs"/>
              </a:rPr>
              <a:t>Apply</a:t>
            </a:r>
            <a:r>
              <a:rPr lang="en-US" sz="1200" kern="1200" dirty="0" smtClean="0">
                <a:solidFill>
                  <a:schemeClr val="tx1"/>
                </a:solidFill>
                <a:effectLst/>
                <a:latin typeface="+mn-lt"/>
                <a:ea typeface="+mn-ea"/>
                <a:cs typeface="+mn-cs"/>
              </a:rPr>
              <a:t> button preferences and show the </a:t>
            </a:r>
            <a:r>
              <a:rPr lang="en-US" sz="1200" b="1" kern="1200" dirty="0" smtClean="0">
                <a:solidFill>
                  <a:schemeClr val="tx1"/>
                </a:solidFill>
                <a:effectLst/>
                <a:latin typeface="+mn-lt"/>
                <a:ea typeface="+mn-ea"/>
                <a:cs typeface="+mn-cs"/>
              </a:rPr>
              <a:t>Apply</a:t>
            </a:r>
            <a:r>
              <a:rPr lang="en-US" sz="1200" kern="1200" dirty="0" smtClean="0">
                <a:solidFill>
                  <a:schemeClr val="tx1"/>
                </a:solidFill>
                <a:effectLst/>
                <a:latin typeface="+mn-lt"/>
                <a:ea typeface="+mn-ea"/>
                <a:cs typeface="+mn-cs"/>
              </a:rPr>
              <a:t> buttons for the prompts 	included on the dashboard and embedded analyses</a:t>
            </a:r>
          </a:p>
          <a:p>
            <a:r>
              <a:rPr lang="en-US" sz="1200" b="1" kern="1200" dirty="0" smtClean="0">
                <a:solidFill>
                  <a:schemeClr val="tx1"/>
                </a:solidFill>
                <a:effectLst/>
                <a:latin typeface="+mn-lt"/>
                <a:ea typeface="+mn-ea"/>
                <a:cs typeface="+mn-cs"/>
              </a:rPr>
              <a:t>	Hide All Apply buttons</a:t>
            </a:r>
            <a:r>
              <a:rPr lang="en-US" sz="1200" kern="1200" dirty="0" smtClean="0">
                <a:solidFill>
                  <a:schemeClr val="tx1"/>
                </a:solidFill>
                <a:effectLst/>
                <a:latin typeface="+mn-lt"/>
                <a:ea typeface="+mn-ea"/>
                <a:cs typeface="+mn-cs"/>
              </a:rPr>
              <a:t> — Select this option to override the dashboard page setting's </a:t>
            </a:r>
            <a:r>
              <a:rPr lang="en-US" sz="1200" b="1" kern="1200" dirty="0" smtClean="0">
                <a:solidFill>
                  <a:schemeClr val="tx1"/>
                </a:solidFill>
                <a:effectLst/>
                <a:latin typeface="+mn-lt"/>
                <a:ea typeface="+mn-ea"/>
                <a:cs typeface="+mn-cs"/>
              </a:rPr>
              <a:t>Apply</a:t>
            </a:r>
            <a:r>
              <a:rPr lang="en-US" sz="1200" kern="1200" dirty="0" smtClean="0">
                <a:solidFill>
                  <a:schemeClr val="tx1"/>
                </a:solidFill>
                <a:effectLst/>
                <a:latin typeface="+mn-lt"/>
                <a:ea typeface="+mn-ea"/>
                <a:cs typeface="+mn-cs"/>
              </a:rPr>
              <a:t> button preferences and hide the </a:t>
            </a:r>
            <a:r>
              <a:rPr lang="en-US" sz="1200" b="1" kern="1200" dirty="0" smtClean="0">
                <a:solidFill>
                  <a:schemeClr val="tx1"/>
                </a:solidFill>
                <a:effectLst/>
                <a:latin typeface="+mn-lt"/>
                <a:ea typeface="+mn-ea"/>
                <a:cs typeface="+mn-cs"/>
              </a:rPr>
              <a:t>Apply</a:t>
            </a:r>
            <a:r>
              <a:rPr lang="en-US" sz="1200" kern="1200" dirty="0" smtClean="0">
                <a:solidFill>
                  <a:schemeClr val="tx1"/>
                </a:solidFill>
                <a:effectLst/>
                <a:latin typeface="+mn-lt"/>
                <a:ea typeface="+mn-ea"/>
                <a:cs typeface="+mn-cs"/>
              </a:rPr>
              <a:t> buttons for the prompts 	included on the dashboard and embedded analyses.</a:t>
            </a:r>
          </a:p>
          <a:p>
            <a:pPr lvl="0"/>
            <a:endParaRPr lang="en-US" sz="1200" b="1"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Prompts Reset Buttons : -</a:t>
            </a:r>
            <a:r>
              <a:rPr lang="en-US" sz="1200" kern="1200" dirty="0" smtClean="0">
                <a:solidFill>
                  <a:schemeClr val="tx1"/>
                </a:solidFill>
                <a:effectLst/>
                <a:latin typeface="+mn-lt"/>
                <a:ea typeface="+mn-ea"/>
                <a:cs typeface="+mn-cs"/>
              </a:rPr>
              <a:t>Use this list to specify whether you want to include or exclude the prompt's </a:t>
            </a:r>
            <a:r>
              <a:rPr lang="en-US" sz="1200" b="1" kern="1200" dirty="0" smtClean="0">
                <a:solidFill>
                  <a:schemeClr val="tx1"/>
                </a:solidFill>
                <a:effectLst/>
                <a:latin typeface="+mn-lt"/>
                <a:ea typeface="+mn-ea"/>
                <a:cs typeface="+mn-cs"/>
              </a:rPr>
              <a:t>Reset</a:t>
            </a:r>
            <a:r>
              <a:rPr lang="en-US" sz="1200" kern="1200" dirty="0" smtClean="0">
                <a:solidFill>
                  <a:schemeClr val="tx1"/>
                </a:solidFill>
                <a:effectLst/>
                <a:latin typeface="+mn-lt"/>
                <a:ea typeface="+mn-ea"/>
                <a:cs typeface="+mn-cs"/>
              </a:rPr>
              <a:t> buttons on the dashboard at runtime</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Use page setting</a:t>
            </a:r>
            <a:r>
              <a:rPr lang="en-US" sz="1200" kern="1200" dirty="0" smtClean="0">
                <a:solidFill>
                  <a:schemeClr val="tx1"/>
                </a:solidFill>
                <a:effectLst/>
                <a:latin typeface="+mn-lt"/>
                <a:ea typeface="+mn-ea"/>
                <a:cs typeface="+mn-cs"/>
              </a:rPr>
              <a:t> —Select this option to use the </a:t>
            </a:r>
            <a:r>
              <a:rPr lang="en-US" sz="1200" b="1" kern="1200" dirty="0" smtClean="0">
                <a:solidFill>
                  <a:schemeClr val="tx1"/>
                </a:solidFill>
                <a:effectLst/>
                <a:latin typeface="+mn-lt"/>
                <a:ea typeface="+mn-ea"/>
                <a:cs typeface="+mn-cs"/>
              </a:rPr>
              <a:t>Reset</a:t>
            </a:r>
            <a:r>
              <a:rPr lang="en-US" sz="1200" kern="1200" dirty="0" smtClean="0">
                <a:solidFill>
                  <a:schemeClr val="tx1"/>
                </a:solidFill>
                <a:effectLst/>
                <a:latin typeface="+mn-lt"/>
                <a:ea typeface="+mn-ea"/>
                <a:cs typeface="+mn-cs"/>
              </a:rPr>
              <a:t> buttons as defined on the dashboard page settings</a:t>
            </a:r>
          </a:p>
          <a:p>
            <a:r>
              <a:rPr lang="en-US" sz="1200" b="1" kern="1200" dirty="0" smtClean="0">
                <a:solidFill>
                  <a:schemeClr val="tx1"/>
                </a:solidFill>
                <a:effectLst/>
                <a:latin typeface="+mn-lt"/>
                <a:ea typeface="+mn-ea"/>
                <a:cs typeface="+mn-cs"/>
              </a:rPr>
              <a:t>	Show All Reset buttons</a:t>
            </a:r>
            <a:r>
              <a:rPr lang="en-US" sz="1200" kern="1200" dirty="0" smtClean="0">
                <a:solidFill>
                  <a:schemeClr val="tx1"/>
                </a:solidFill>
                <a:effectLst/>
                <a:latin typeface="+mn-lt"/>
                <a:ea typeface="+mn-ea"/>
                <a:cs typeface="+mn-cs"/>
              </a:rPr>
              <a:t> — Select this option to override the dashboard page setting's </a:t>
            </a:r>
            <a:r>
              <a:rPr lang="en-US" sz="1200" b="1" kern="1200" dirty="0" smtClean="0">
                <a:solidFill>
                  <a:schemeClr val="tx1"/>
                </a:solidFill>
                <a:effectLst/>
                <a:latin typeface="+mn-lt"/>
                <a:ea typeface="+mn-ea"/>
                <a:cs typeface="+mn-cs"/>
              </a:rPr>
              <a:t>Reset</a:t>
            </a:r>
            <a:r>
              <a:rPr lang="en-US" sz="1200" kern="1200" dirty="0" smtClean="0">
                <a:solidFill>
                  <a:schemeClr val="tx1"/>
                </a:solidFill>
                <a:effectLst/>
                <a:latin typeface="+mn-lt"/>
                <a:ea typeface="+mn-ea"/>
                <a:cs typeface="+mn-cs"/>
              </a:rPr>
              <a:t> button preferences and show the </a:t>
            </a:r>
            <a:r>
              <a:rPr lang="en-US" sz="1200" b="1" kern="1200" dirty="0" smtClean="0">
                <a:solidFill>
                  <a:schemeClr val="tx1"/>
                </a:solidFill>
                <a:effectLst/>
                <a:latin typeface="+mn-lt"/>
                <a:ea typeface="+mn-ea"/>
                <a:cs typeface="+mn-cs"/>
              </a:rPr>
              <a:t>Reset</a:t>
            </a:r>
            <a:r>
              <a:rPr lang="en-US" sz="1200" kern="1200" dirty="0" smtClean="0">
                <a:solidFill>
                  <a:schemeClr val="tx1"/>
                </a:solidFill>
                <a:effectLst/>
                <a:latin typeface="+mn-lt"/>
                <a:ea typeface="+mn-ea"/>
                <a:cs typeface="+mn-cs"/>
              </a:rPr>
              <a:t> buttons for the prompts 	included on the dashboard and embedded analyses.</a:t>
            </a:r>
          </a:p>
          <a:p>
            <a:r>
              <a:rPr lang="en-US" sz="1200" b="1" kern="1200" dirty="0" smtClean="0">
                <a:solidFill>
                  <a:schemeClr val="tx1"/>
                </a:solidFill>
                <a:effectLst/>
                <a:latin typeface="+mn-lt"/>
                <a:ea typeface="+mn-ea"/>
                <a:cs typeface="+mn-cs"/>
              </a:rPr>
              <a:t>	Hide All Reset buttons</a:t>
            </a:r>
            <a:r>
              <a:rPr lang="en-US" sz="1200" kern="1200" dirty="0" smtClean="0">
                <a:solidFill>
                  <a:schemeClr val="tx1"/>
                </a:solidFill>
                <a:effectLst/>
                <a:latin typeface="+mn-lt"/>
                <a:ea typeface="+mn-ea"/>
                <a:cs typeface="+mn-cs"/>
              </a:rPr>
              <a:t> — Select this option to override the dashboard page setting's </a:t>
            </a:r>
            <a:r>
              <a:rPr lang="en-US" sz="1200" b="1" kern="1200" dirty="0" smtClean="0">
                <a:solidFill>
                  <a:schemeClr val="tx1"/>
                </a:solidFill>
                <a:effectLst/>
                <a:latin typeface="+mn-lt"/>
                <a:ea typeface="+mn-ea"/>
                <a:cs typeface="+mn-cs"/>
              </a:rPr>
              <a:t>Reset</a:t>
            </a:r>
            <a:r>
              <a:rPr lang="en-US" sz="1200" kern="1200" dirty="0" smtClean="0">
                <a:solidFill>
                  <a:schemeClr val="tx1"/>
                </a:solidFill>
                <a:effectLst/>
                <a:latin typeface="+mn-lt"/>
                <a:ea typeface="+mn-ea"/>
                <a:cs typeface="+mn-cs"/>
              </a:rPr>
              <a:t> button preferences and hide the </a:t>
            </a:r>
            <a:r>
              <a:rPr lang="en-US" sz="1200" b="1" kern="1200" dirty="0" smtClean="0">
                <a:solidFill>
                  <a:schemeClr val="tx1"/>
                </a:solidFill>
                <a:effectLst/>
                <a:latin typeface="+mn-lt"/>
                <a:ea typeface="+mn-ea"/>
                <a:cs typeface="+mn-cs"/>
              </a:rPr>
              <a:t>Reset</a:t>
            </a:r>
            <a:r>
              <a:rPr lang="en-US" sz="1200" kern="1200" dirty="0" smtClean="0">
                <a:solidFill>
                  <a:schemeClr val="tx1"/>
                </a:solidFill>
                <a:effectLst/>
                <a:latin typeface="+mn-lt"/>
                <a:ea typeface="+mn-ea"/>
                <a:cs typeface="+mn-cs"/>
              </a:rPr>
              <a:t> buttons for the prompts 	included on the dashboard and embedded analyses.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Prompts Auto Complete :- </a:t>
            </a:r>
            <a:r>
              <a:rPr lang="en-US" sz="1200" kern="1200" dirty="0" smtClean="0">
                <a:solidFill>
                  <a:schemeClr val="tx1"/>
                </a:solidFill>
                <a:effectLst/>
                <a:latin typeface="+mn-lt"/>
                <a:ea typeface="+mn-ea"/>
                <a:cs typeface="+mn-cs"/>
              </a:rPr>
              <a:t>Use this option to enable or disable the auto-complete functionality for the dashboard. When enabled, OBI suggests and highlights matching prompt values as the user types in the dashboard's prompt selection field, and highlights matching prompt values in the "</a:t>
            </a:r>
            <a:r>
              <a:rPr lang="en-US" sz="1200" b="1" kern="1200" dirty="0" smtClean="0">
                <a:solidFill>
                  <a:schemeClr val="tx1"/>
                </a:solidFill>
                <a:effectLst/>
                <a:latin typeface="+mn-lt"/>
                <a:ea typeface="+mn-ea"/>
                <a:cs typeface="+mn-cs"/>
              </a:rPr>
              <a:t>Select Values dialog</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Dashboard Pages : -</a:t>
            </a:r>
          </a:p>
          <a:p>
            <a:r>
              <a:rPr lang="en-US" sz="1200" kern="1200" dirty="0" smtClean="0">
                <a:solidFill>
                  <a:schemeClr val="tx1"/>
                </a:solidFill>
                <a:effectLst/>
                <a:latin typeface="+mn-lt"/>
                <a:ea typeface="+mn-ea"/>
                <a:cs typeface="+mn-cs"/>
              </a:rPr>
              <a:t>Displays the pages in the dashboard. Use this area to perform operations (such as hide or rename) on dashboard pages using the dashboard pages toolbar buttons.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Dashboard Page toolbar: - </a:t>
            </a:r>
            <a:r>
              <a:rPr lang="en-US" sz="1200" kern="1200" dirty="0" smtClean="0">
                <a:solidFill>
                  <a:schemeClr val="tx1"/>
                </a:solidFill>
                <a:effectLst/>
                <a:latin typeface="+mn-lt"/>
                <a:ea typeface="+mn-ea"/>
                <a:cs typeface="+mn-cs"/>
              </a:rPr>
              <a:t>This toolbar contains the following buttons:</a:t>
            </a:r>
          </a:p>
          <a:p>
            <a:pPr lvl="0"/>
            <a:r>
              <a:rPr lang="en-US" sz="1200" b="1" kern="1200" dirty="0" smtClean="0">
                <a:solidFill>
                  <a:schemeClr val="tx1"/>
                </a:solidFill>
                <a:effectLst/>
                <a:latin typeface="+mn-lt"/>
                <a:ea typeface="+mn-ea"/>
                <a:cs typeface="+mn-cs"/>
              </a:rPr>
              <a:t>	Rename</a:t>
            </a:r>
            <a:r>
              <a:rPr lang="en-US" sz="1200" kern="1200" dirty="0" smtClean="0">
                <a:solidFill>
                  <a:schemeClr val="tx1"/>
                </a:solidFill>
                <a:effectLst/>
                <a:latin typeface="+mn-lt"/>
                <a:ea typeface="+mn-ea"/>
                <a:cs typeface="+mn-cs"/>
              </a:rPr>
              <a:t> — Use this button to display the "Rename dialog", where you specify a new name for the page in the dashboard.</a:t>
            </a:r>
          </a:p>
          <a:p>
            <a:pPr lvl="0"/>
            <a:r>
              <a:rPr lang="en-US" sz="1200" b="1" kern="1200" dirty="0" smtClean="0">
                <a:solidFill>
                  <a:schemeClr val="tx1"/>
                </a:solidFill>
                <a:effectLst/>
                <a:latin typeface="+mn-lt"/>
                <a:ea typeface="+mn-ea"/>
                <a:cs typeface="+mn-cs"/>
              </a:rPr>
              <a:t>	Select a prompt to capture default filters and variables</a:t>
            </a:r>
            <a:r>
              <a:rPr lang="en-US" sz="1200" kern="1200" dirty="0" smtClean="0">
                <a:solidFill>
                  <a:schemeClr val="tx1"/>
                </a:solidFill>
                <a:effectLst/>
                <a:latin typeface="+mn-lt"/>
                <a:ea typeface="+mn-ea"/>
                <a:cs typeface="+mn-cs"/>
              </a:rPr>
              <a:t> — Use this button to display the "Filters and Variables – page dialog", which enables you to add 	hidden named prompts to the dashboard page.</a:t>
            </a:r>
          </a:p>
          <a:p>
            <a:pPr lvl="0"/>
            <a:r>
              <a:rPr lang="en-US" sz="1200" b="1" kern="1200" dirty="0" smtClean="0">
                <a:solidFill>
                  <a:schemeClr val="tx1"/>
                </a:solidFill>
                <a:effectLst/>
                <a:latin typeface="+mn-lt"/>
                <a:ea typeface="+mn-ea"/>
                <a:cs typeface="+mn-cs"/>
              </a:rPr>
              <a:t>	Permissions</a:t>
            </a:r>
            <a:r>
              <a:rPr lang="en-US" sz="1200" kern="1200" dirty="0" smtClean="0">
                <a:solidFill>
                  <a:schemeClr val="tx1"/>
                </a:solidFill>
                <a:effectLst/>
                <a:latin typeface="+mn-lt"/>
                <a:ea typeface="+mn-ea"/>
                <a:cs typeface="+mn-cs"/>
              </a:rPr>
              <a:t> — Use this button to display the "Permission dialog", where you specify which accounts have which levels of access to the contents of the dashboard 	page. The </a:t>
            </a:r>
            <a:r>
              <a:rPr lang="en-US" sz="1200" b="1" kern="1200" dirty="0" smtClean="0">
                <a:solidFill>
                  <a:schemeClr val="tx1"/>
                </a:solidFill>
                <a:effectLst/>
                <a:latin typeface="+mn-lt"/>
                <a:ea typeface="+mn-ea"/>
                <a:cs typeface="+mn-cs"/>
              </a:rPr>
              <a:t>Permissions</a:t>
            </a:r>
            <a:r>
              <a:rPr lang="en-US" sz="1200" kern="1200" dirty="0" smtClean="0">
                <a:solidFill>
                  <a:schemeClr val="tx1"/>
                </a:solidFill>
                <a:effectLst/>
                <a:latin typeface="+mn-lt"/>
                <a:ea typeface="+mn-ea"/>
                <a:cs typeface="+mn-cs"/>
              </a:rPr>
              <a:t> button is displayed for shared dashboards only, and only if your user ID is authorized to access the security features.</a:t>
            </a:r>
          </a:p>
          <a:p>
            <a:pPr lvl="0"/>
            <a:r>
              <a:rPr lang="en-US" sz="1200" b="1" kern="1200" dirty="0" smtClean="0">
                <a:solidFill>
                  <a:schemeClr val="tx1"/>
                </a:solidFill>
                <a:effectLst/>
                <a:latin typeface="+mn-lt"/>
                <a:ea typeface="+mn-ea"/>
                <a:cs typeface="+mn-cs"/>
              </a:rPr>
              <a:t>	Delete</a:t>
            </a:r>
            <a:r>
              <a:rPr lang="en-US" sz="1200" kern="1200" dirty="0" smtClean="0">
                <a:solidFill>
                  <a:schemeClr val="tx1"/>
                </a:solidFill>
                <a:effectLst/>
                <a:latin typeface="+mn-lt"/>
                <a:ea typeface="+mn-ea"/>
                <a:cs typeface="+mn-cs"/>
              </a:rPr>
              <a:t> — Use this  button to delete the page from the dashboard. After you click the button, you see a page that prompts you to confirm the deletion.</a:t>
            </a:r>
          </a:p>
          <a:p>
            <a:pPr lvl="0"/>
            <a:r>
              <a:rPr lang="en-US" sz="1200" b="1" kern="1200" dirty="0" smtClean="0">
                <a:solidFill>
                  <a:schemeClr val="tx1"/>
                </a:solidFill>
                <a:effectLst/>
                <a:latin typeface="+mn-lt"/>
                <a:ea typeface="+mn-ea"/>
                <a:cs typeface="+mn-cs"/>
              </a:rPr>
              <a:t>	Specify Who Can Save Shared Customizations</a:t>
            </a:r>
            <a:r>
              <a:rPr lang="en-US" sz="1200" kern="1200" dirty="0" smtClean="0">
                <a:solidFill>
                  <a:schemeClr val="tx1"/>
                </a:solidFill>
                <a:effectLst/>
                <a:latin typeface="+mn-lt"/>
                <a:ea typeface="+mn-ea"/>
                <a:cs typeface="+mn-cs"/>
              </a:rPr>
              <a:t> — Use this button to display the Permission dialog, where you specify which accounts can save shared 		customizations for the page.</a:t>
            </a:r>
          </a:p>
          <a:p>
            <a:pPr lvl="0"/>
            <a:r>
              <a:rPr lang="en-US" sz="1200" b="1" kern="1200" dirty="0" smtClean="0">
                <a:solidFill>
                  <a:schemeClr val="tx1"/>
                </a:solidFill>
                <a:effectLst/>
                <a:latin typeface="+mn-lt"/>
                <a:ea typeface="+mn-ea"/>
                <a:cs typeface="+mn-cs"/>
              </a:rPr>
              <a:t>	Specify Who Can Assign Default Customizations</a:t>
            </a:r>
            <a:r>
              <a:rPr lang="en-US" sz="1200" kern="1200" dirty="0" smtClean="0">
                <a:solidFill>
                  <a:schemeClr val="tx1"/>
                </a:solidFill>
                <a:effectLst/>
                <a:latin typeface="+mn-lt"/>
                <a:ea typeface="+mn-ea"/>
                <a:cs typeface="+mn-cs"/>
              </a:rPr>
              <a:t> — Use this button to display the Permission dialog, where you specify which accounts can assign default 	customizations for the page.</a:t>
            </a:r>
          </a:p>
        </p:txBody>
      </p:sp>
      <p:sp>
        <p:nvSpPr>
          <p:cNvPr id="4" name="Slide Number Placeholder 3"/>
          <p:cNvSpPr>
            <a:spLocks noGrp="1"/>
          </p:cNvSpPr>
          <p:nvPr>
            <p:ph type="sldNum" sz="quarter" idx="10"/>
          </p:nvPr>
        </p:nvSpPr>
        <p:spPr/>
        <p:txBody>
          <a:bodyPr/>
          <a:lstStyle/>
          <a:p>
            <a:fld id="{C84B7477-160E-48A4-9A4E-3343FD01EB61}" type="slidenum">
              <a:rPr lang="en-US" smtClean="0"/>
              <a:t>84</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11</a:t>
            </a:fld>
            <a:endParaRPr lang="en-US" dirty="0"/>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282700393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85</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86</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87</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88</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89</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90</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91</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92</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93</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94</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Criteria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specify the criteria for an analysis, including columns and filters.</a:t>
            </a:r>
          </a:p>
          <a:p>
            <a:pPr lvl="0"/>
            <a:r>
              <a:rPr lang="en-US" sz="1200" b="1" kern="1200" dirty="0" smtClean="0">
                <a:solidFill>
                  <a:schemeClr val="tx1"/>
                </a:solidFill>
                <a:effectLst/>
                <a:latin typeface="+mn-lt"/>
                <a:ea typeface="+mn-ea"/>
                <a:cs typeface="+mn-cs"/>
              </a:rPr>
              <a:t>Results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create different views of the analysis results such as graphs, tickers, and pivot tables.</a:t>
            </a:r>
          </a:p>
          <a:p>
            <a:pPr lvl="0"/>
            <a:r>
              <a:rPr lang="en-US" sz="1200" b="1" kern="1200" dirty="0" smtClean="0">
                <a:solidFill>
                  <a:schemeClr val="tx1"/>
                </a:solidFill>
                <a:effectLst/>
                <a:latin typeface="+mn-lt"/>
                <a:ea typeface="+mn-ea"/>
                <a:cs typeface="+mn-cs"/>
              </a:rPr>
              <a:t>Prompts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Prompts tab to access the "Prompt editor" to create prompts that allow users to select values that dynamically filter all views within the analysis or all analyses on a dashboard.</a:t>
            </a:r>
          </a:p>
          <a:p>
            <a:pPr lvl="0"/>
            <a:r>
              <a:rPr lang="en-US" sz="1200" b="1" kern="1200" dirty="0" smtClean="0">
                <a:solidFill>
                  <a:schemeClr val="tx1"/>
                </a:solidFill>
                <a:effectLst/>
                <a:latin typeface="+mn-lt"/>
                <a:ea typeface="+mn-ea"/>
                <a:cs typeface="+mn-cs"/>
              </a:rPr>
              <a:t>Advanced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examine or edit the XML code and logical SQL statement that is generated for an analysis.</a:t>
            </a:r>
          </a:p>
          <a:p>
            <a:pPr lvl="0"/>
            <a:r>
              <a:rPr lang="en-US" sz="1200" b="1" kern="1200" dirty="0" smtClean="0">
                <a:solidFill>
                  <a:schemeClr val="tx1"/>
                </a:solidFill>
                <a:effectLst/>
                <a:latin typeface="+mn-lt"/>
                <a:ea typeface="+mn-ea"/>
                <a:cs typeface="+mn-cs"/>
              </a:rPr>
              <a:t>Save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this button to save an analysis.</a:t>
            </a:r>
          </a:p>
          <a:p>
            <a:pPr lvl="0"/>
            <a:r>
              <a:rPr lang="en-US" sz="1200" b="1" kern="1200" dirty="0" smtClean="0">
                <a:solidFill>
                  <a:schemeClr val="tx1"/>
                </a:solidFill>
                <a:effectLst/>
                <a:latin typeface="+mn-lt"/>
                <a:ea typeface="+mn-ea"/>
                <a:cs typeface="+mn-cs"/>
              </a:rPr>
              <a:t>Save As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Use this button to save an analysis as another name.</a:t>
            </a:r>
          </a:p>
          <a:p>
            <a:r>
              <a:rPr lang="en-US" sz="1200" b="1" kern="1200" dirty="0" smtClean="0">
                <a:solidFill>
                  <a:schemeClr val="tx1"/>
                </a:solidFill>
                <a:effectLst/>
                <a:latin typeface="+mn-lt"/>
                <a:ea typeface="+mn-ea"/>
                <a:cs typeface="+mn-cs"/>
              </a:rPr>
              <a:t>Common Components:</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Subject Areas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section we select the columns and hierarchy levels for an analysis and to work with subject areas.</a:t>
            </a:r>
          </a:p>
          <a:p>
            <a:r>
              <a:rPr lang="en-US" sz="1200" kern="1200" dirty="0" smtClean="0">
                <a:solidFill>
                  <a:schemeClr val="tx1"/>
                </a:solidFill>
                <a:effectLst/>
                <a:latin typeface="+mn-lt"/>
                <a:ea typeface="+mn-ea"/>
                <a:cs typeface="+mn-cs"/>
              </a:rPr>
              <a:t>There are three column types in a subject area. They are</a:t>
            </a:r>
          </a:p>
          <a:p>
            <a:r>
              <a:rPr lang="en-US" sz="1200" kern="1200" dirty="0" smtClean="0">
                <a:solidFill>
                  <a:schemeClr val="tx1"/>
                </a:solidFill>
                <a:effectLst/>
                <a:latin typeface="+mn-lt"/>
                <a:ea typeface="+mn-ea"/>
                <a:cs typeface="+mn-cs"/>
              </a:rPr>
              <a:t>Attribute Column</a:t>
            </a:r>
          </a:p>
          <a:p>
            <a:r>
              <a:rPr lang="en-US" sz="1200" kern="1200" dirty="0" smtClean="0">
                <a:solidFill>
                  <a:schemeClr val="tx1"/>
                </a:solidFill>
                <a:effectLst/>
                <a:latin typeface="+mn-lt"/>
                <a:ea typeface="+mn-ea"/>
                <a:cs typeface="+mn-cs"/>
              </a:rPr>
              <a:t>Presentation Columns are renamed as Attribute Columns. In OBI they are also called as Dimension Columns. Example:- Department (as shown in below fig)</a:t>
            </a:r>
          </a:p>
          <a:p>
            <a:r>
              <a:rPr lang="en-US" sz="1200" kern="1200" dirty="0" smtClean="0">
                <a:solidFill>
                  <a:schemeClr val="tx1"/>
                </a:solidFill>
                <a:effectLst/>
                <a:latin typeface="+mn-lt"/>
                <a:ea typeface="+mn-ea"/>
                <a:cs typeface="+mn-cs"/>
              </a:rPr>
              <a:t>Measure Column</a:t>
            </a:r>
          </a:p>
          <a:p>
            <a:r>
              <a:rPr lang="en-US" sz="1200" kern="1200" dirty="0" smtClean="0">
                <a:solidFill>
                  <a:schemeClr val="tx1"/>
                </a:solidFill>
                <a:effectLst/>
                <a:latin typeface="+mn-lt"/>
                <a:ea typeface="+mn-ea"/>
                <a:cs typeface="+mn-cs"/>
              </a:rPr>
              <a:t>It holds a simple list of data of values. It is a column in an OBI repository, usually in a Fact Table. Example Age(Years) (shown in below fig)</a:t>
            </a:r>
          </a:p>
          <a:p>
            <a:r>
              <a:rPr lang="en-US" sz="1200" kern="1200" dirty="0" smtClean="0">
                <a:solidFill>
                  <a:schemeClr val="tx1"/>
                </a:solidFill>
                <a:effectLst/>
                <a:latin typeface="+mn-lt"/>
                <a:ea typeface="+mn-ea"/>
                <a:cs typeface="+mn-cs"/>
              </a:rPr>
              <a:t>Hierarchy Column</a:t>
            </a:r>
          </a:p>
          <a:p>
            <a:r>
              <a:rPr lang="en-US" sz="1200" kern="1200" dirty="0" smtClean="0">
                <a:solidFill>
                  <a:schemeClr val="tx1"/>
                </a:solidFill>
                <a:effectLst/>
                <a:latin typeface="+mn-lt"/>
                <a:ea typeface="+mn-ea"/>
                <a:cs typeface="+mn-cs"/>
              </a:rPr>
              <a:t>Holds a list in which individual members are shown in an outline manner, with lower-level members rolling into higher-level members, and outline totals being shown for the higher-level members. Example: - Not shown here.</a:t>
            </a:r>
          </a:p>
          <a:p>
            <a:pPr lvl="0"/>
            <a:r>
              <a:rPr lang="en-US" sz="1200" b="1" kern="1200" dirty="0" smtClean="0">
                <a:solidFill>
                  <a:schemeClr val="tx1"/>
                </a:solidFill>
                <a:effectLst/>
                <a:latin typeface="+mn-lt"/>
                <a:ea typeface="+mn-ea"/>
                <a:cs typeface="+mn-cs"/>
              </a:rPr>
              <a:t>Catalog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section is used to drag and drop objects from the catalog to add to the analysis like saved filters.</a:t>
            </a:r>
          </a:p>
          <a:p>
            <a:r>
              <a:rPr lang="en-US" sz="1200" b="1" kern="1200" dirty="0" smtClean="0">
                <a:solidFill>
                  <a:schemeClr val="tx1"/>
                </a:solidFill>
                <a:effectLst/>
                <a:latin typeface="+mn-lt"/>
                <a:ea typeface="+mn-ea"/>
                <a:cs typeface="+mn-cs"/>
              </a:rPr>
              <a:t>General Components:</a:t>
            </a:r>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Selected Columns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this pane we used to modify the columns and hierarchy levels that have been selected for an analysis.</a:t>
            </a:r>
          </a:p>
          <a:p>
            <a:pPr lvl="0"/>
            <a:r>
              <a:rPr lang="en-US" sz="1200" b="1" kern="1200" dirty="0" smtClean="0">
                <a:solidFill>
                  <a:schemeClr val="tx1"/>
                </a:solidFill>
                <a:effectLst/>
                <a:latin typeface="+mn-lt"/>
                <a:ea typeface="+mn-ea"/>
                <a:cs typeface="+mn-cs"/>
              </a:rPr>
              <a:t>Filters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used to create new filters for an analysis. </a:t>
            </a:r>
          </a:p>
          <a:p>
            <a:r>
              <a:rPr lang="en-US" sz="1200" kern="1200" dirty="0" smtClean="0">
                <a:solidFill>
                  <a:schemeClr val="tx1"/>
                </a:solidFill>
                <a:effectLst/>
                <a:latin typeface="+mn-lt"/>
                <a:ea typeface="+mn-ea"/>
                <a:cs typeface="+mn-cs"/>
              </a:rPr>
              <a:t> Add the Guided Exercise art triangle at the beginning of each exercise</a:t>
            </a:r>
          </a:p>
          <a:p>
            <a:r>
              <a:rPr lang="en-US" sz="1200" b="1" kern="1200" dirty="0" smtClean="0">
                <a:solidFill>
                  <a:schemeClr val="tx1"/>
                </a:solidFill>
                <a:effectLst/>
                <a:latin typeface="+mn-lt"/>
                <a:ea typeface="+mn-ea"/>
                <a:cs typeface="+mn-cs"/>
              </a:rPr>
              <a:t>Elements</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Description</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Print this analysis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print in PDF or HTML formats.</a:t>
            </a:r>
          </a:p>
          <a:p>
            <a:r>
              <a:rPr lang="en-US" sz="1200" b="1" kern="1200" dirty="0" smtClean="0">
                <a:solidFill>
                  <a:schemeClr val="tx1"/>
                </a:solidFill>
                <a:effectLst/>
                <a:latin typeface="+mn-lt"/>
                <a:ea typeface="+mn-ea"/>
                <a:cs typeface="+mn-cs"/>
              </a:rPr>
              <a:t>Export this analysis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export analysis or data in different formats.</a:t>
            </a:r>
          </a:p>
          <a:p>
            <a:r>
              <a:rPr lang="en-US" sz="1200" b="1" kern="1200" dirty="0" smtClean="0">
                <a:solidFill>
                  <a:schemeClr val="tx1"/>
                </a:solidFill>
                <a:effectLst/>
                <a:latin typeface="+mn-lt"/>
                <a:ea typeface="+mn-ea"/>
                <a:cs typeface="+mn-cs"/>
              </a:rPr>
              <a:t>Show how results will look on a Dashboard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preview the current view.</a:t>
            </a:r>
          </a:p>
          <a:p>
            <a:r>
              <a:rPr lang="en-US" sz="1200" b="1" kern="1200" dirty="0" smtClean="0">
                <a:solidFill>
                  <a:schemeClr val="tx1"/>
                </a:solidFill>
                <a:effectLst/>
                <a:latin typeface="+mn-lt"/>
                <a:ea typeface="+mn-ea"/>
                <a:cs typeface="+mn-cs"/>
              </a:rPr>
              <a:t>Print Options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specify areas for printing.</a:t>
            </a:r>
          </a:p>
          <a:p>
            <a:r>
              <a:rPr lang="en-US" sz="1200" b="1" kern="1200" dirty="0" smtClean="0">
                <a:solidFill>
                  <a:schemeClr val="tx1"/>
                </a:solidFill>
                <a:effectLst/>
                <a:latin typeface="+mn-lt"/>
                <a:ea typeface="+mn-ea"/>
                <a:cs typeface="+mn-cs"/>
              </a:rPr>
              <a:t>Refresh the results of the current analysis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refresh the results of the current analysis Deletes the view</a:t>
            </a:r>
          </a:p>
          <a:p>
            <a:r>
              <a:rPr lang="en-US" sz="1200" b="1" i="1" kern="1200" dirty="0" smtClean="0">
                <a:solidFill>
                  <a:schemeClr val="tx1"/>
                </a:solidFill>
                <a:effectLst/>
                <a:latin typeface="+mn-lt"/>
                <a:ea typeface="+mn-ea"/>
                <a:cs typeface="+mn-cs"/>
              </a:rPr>
              <a:t>Caution: </a:t>
            </a:r>
            <a:r>
              <a:rPr lang="en-US" sz="1200" kern="1200" dirty="0" smtClean="0">
                <a:solidFill>
                  <a:schemeClr val="tx1"/>
                </a:solidFill>
                <a:effectLst/>
                <a:latin typeface="+mn-lt"/>
                <a:ea typeface="+mn-ea"/>
                <a:cs typeface="+mn-cs"/>
              </a:rPr>
              <a:t>There is no confirmation.</a:t>
            </a:r>
          </a:p>
          <a:p>
            <a:r>
              <a:rPr lang="en-US" sz="1200" b="1" kern="1200" dirty="0" smtClean="0">
                <a:solidFill>
                  <a:schemeClr val="tx1"/>
                </a:solidFill>
                <a:effectLst/>
                <a:latin typeface="+mn-lt"/>
                <a:ea typeface="+mn-ea"/>
                <a:cs typeface="+mn-cs"/>
              </a:rPr>
              <a:t>New View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display a list of views from which you can select the view that you want to create. The view is added to the current compound layout.</a:t>
            </a:r>
          </a:p>
          <a:p>
            <a:r>
              <a:rPr lang="en-US" sz="1200" b="1" kern="1200" dirty="0" smtClean="0">
                <a:solidFill>
                  <a:schemeClr val="tx1"/>
                </a:solidFill>
                <a:effectLst/>
                <a:latin typeface="+mn-lt"/>
                <a:ea typeface="+mn-ea"/>
                <a:cs typeface="+mn-cs"/>
              </a:rPr>
              <a:t>New Group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add a group.</a:t>
            </a:r>
          </a:p>
          <a:p>
            <a:r>
              <a:rPr lang="en-US" sz="1200" b="1" kern="1200" dirty="0" smtClean="0">
                <a:solidFill>
                  <a:schemeClr val="tx1"/>
                </a:solidFill>
                <a:effectLst/>
                <a:latin typeface="+mn-lt"/>
                <a:ea typeface="+mn-ea"/>
                <a:cs typeface="+mn-cs"/>
              </a:rPr>
              <a:t>New Calculated Item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build calculated items.</a:t>
            </a:r>
          </a:p>
          <a:p>
            <a:r>
              <a:rPr lang="en-US" sz="1200" b="1" kern="1200" dirty="0" smtClean="0">
                <a:solidFill>
                  <a:schemeClr val="tx1"/>
                </a:solidFill>
                <a:effectLst/>
                <a:latin typeface="+mn-lt"/>
                <a:ea typeface="+mn-ea"/>
                <a:cs typeface="+mn-cs"/>
              </a:rPr>
              <a:t>Edit Analysis Properties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specify properties for the entire analysis.</a:t>
            </a:r>
          </a:p>
          <a:p>
            <a:r>
              <a:rPr lang="en-US" sz="1200" b="1" kern="1200" dirty="0" smtClean="0">
                <a:solidFill>
                  <a:schemeClr val="tx1"/>
                </a:solidFill>
                <a:effectLst/>
                <a:latin typeface="+mn-lt"/>
                <a:ea typeface="+mn-ea"/>
                <a:cs typeface="+mn-cs"/>
              </a:rPr>
              <a:t>Import formatting from another analysis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select an analysis from which to import formatting for columns and views.</a:t>
            </a:r>
          </a:p>
          <a:p>
            <a:r>
              <a:rPr lang="en-US" sz="1200" b="1" kern="1200" dirty="0" smtClean="0">
                <a:solidFill>
                  <a:schemeClr val="tx1"/>
                </a:solidFill>
                <a:effectLst/>
                <a:latin typeface="+mn-lt"/>
                <a:ea typeface="+mn-ea"/>
                <a:cs typeface="+mn-cs"/>
              </a:rPr>
              <a:t>Create Compound Layout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create a new instance of the compound layout.</a:t>
            </a:r>
          </a:p>
          <a:p>
            <a:r>
              <a:rPr lang="en-US" sz="1200" b="1" kern="1200" dirty="0" smtClean="0">
                <a:solidFill>
                  <a:schemeClr val="tx1"/>
                </a:solidFill>
                <a:effectLst/>
                <a:latin typeface="+mn-lt"/>
                <a:ea typeface="+mn-ea"/>
                <a:cs typeface="+mn-cs"/>
              </a:rPr>
              <a:t>Duplicate Compound Layout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create a copy of the current compound layout. When you copy, you do not actually create additional copies of the analysis or its views. The analysis and views exist only once. Any changes that you make to the analysis or its views are reflected in the multiple instances of the compound layout.</a:t>
            </a:r>
          </a:p>
          <a:p>
            <a:r>
              <a:rPr lang="en-US" sz="1200" b="1" kern="1200" dirty="0" smtClean="0">
                <a:solidFill>
                  <a:schemeClr val="tx1"/>
                </a:solidFill>
                <a:effectLst/>
                <a:latin typeface="+mn-lt"/>
                <a:ea typeface="+mn-ea"/>
                <a:cs typeface="+mn-cs"/>
              </a:rPr>
              <a:t>Delete Compound Layout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delete the current compound layout. The views in the layout are not deleted from the analysis. This button is not available if you attempt to delete the last compound layout in the analysis.</a:t>
            </a:r>
          </a:p>
          <a:p>
            <a:r>
              <a:rPr lang="en-US" sz="1200" b="1" kern="1200" dirty="0" smtClean="0">
                <a:solidFill>
                  <a:schemeClr val="tx1"/>
                </a:solidFill>
                <a:effectLst/>
                <a:latin typeface="+mn-lt"/>
                <a:ea typeface="+mn-ea"/>
                <a:cs typeface="+mn-cs"/>
              </a:rPr>
              <a:t>Rename the Analysis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to rename the analysis</a:t>
            </a:r>
          </a:p>
          <a:p>
            <a:r>
              <a:rPr lang="en-US" sz="1200" b="1" kern="1200" dirty="0" smtClean="0">
                <a:solidFill>
                  <a:schemeClr val="tx1"/>
                </a:solidFill>
                <a:effectLst/>
                <a:latin typeface="+mn-lt"/>
                <a:ea typeface="+mn-ea"/>
                <a:cs typeface="+mn-cs"/>
              </a:rPr>
              <a:t>Show/Hide Selection Steps pane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show or hide the display of the Selection Steps pane in the Results tab.</a:t>
            </a:r>
          </a:p>
          <a:p>
            <a:r>
              <a:rPr lang="en-US" sz="1200" b="1" kern="1200" dirty="0" smtClean="0">
                <a:solidFill>
                  <a:schemeClr val="tx1"/>
                </a:solidFill>
                <a:effectLst/>
                <a:latin typeface="+mn-lt"/>
                <a:ea typeface="+mn-ea"/>
                <a:cs typeface="+mn-cs"/>
              </a:rPr>
              <a:t>Save Analysis button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save an analysis to a folder.</a:t>
            </a:r>
          </a:p>
          <a:p>
            <a:r>
              <a:rPr lang="en-US" sz="1200" b="1" kern="1200" dirty="0" smtClean="0">
                <a:solidFill>
                  <a:schemeClr val="tx1"/>
                </a:solidFill>
                <a:effectLst/>
                <a:latin typeface="+mn-lt"/>
                <a:ea typeface="+mn-ea"/>
                <a:cs typeface="+mn-cs"/>
              </a:rPr>
              <a:t>Save As button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save an existing analysis as another name.</a:t>
            </a:r>
          </a:p>
          <a:p>
            <a:r>
              <a:rPr lang="en-US" sz="1200" b="1" kern="1200" dirty="0" smtClean="0">
                <a:solidFill>
                  <a:schemeClr val="tx1"/>
                </a:solidFill>
                <a:effectLst/>
                <a:latin typeface="+mn-lt"/>
                <a:ea typeface="+mn-ea"/>
                <a:cs typeface="+mn-cs"/>
              </a:rPr>
              <a:t>Help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 use this button to open the first level of help documentation for the Analysis Editor</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14</a:t>
            </a:fld>
            <a:endParaRPr lang="en-US" dirty="0"/>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25632346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95</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4B7477-160E-48A4-9A4E-3343FD01EB61}" type="slidenum">
              <a:rPr lang="en-US" smtClean="0"/>
              <a:t>96</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97</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100592266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Copyright © 2002-2016 State of Connecticut</a:t>
            </a:r>
            <a:endParaRPr lang="en-US"/>
          </a:p>
        </p:txBody>
      </p:sp>
      <p:sp>
        <p:nvSpPr>
          <p:cNvPr id="5" name="Slide Number Placeholder 4"/>
          <p:cNvSpPr>
            <a:spLocks noGrp="1"/>
          </p:cNvSpPr>
          <p:nvPr>
            <p:ph type="sldNum" sz="quarter" idx="11"/>
          </p:nvPr>
        </p:nvSpPr>
        <p:spPr/>
        <p:txBody>
          <a:bodyPr/>
          <a:lstStyle/>
          <a:p>
            <a:fld id="{C84B7477-160E-48A4-9A4E-3343FD01EB61}" type="slidenum">
              <a:rPr lang="en-US" smtClean="0"/>
              <a:t>98</a:t>
            </a:fld>
            <a:endParaRPr lang="en-US"/>
          </a:p>
        </p:txBody>
      </p:sp>
    </p:spTree>
    <p:extLst>
      <p:ext uri="{BB962C8B-B14F-4D97-AF65-F5344CB8AC3E}">
        <p14:creationId xmlns:p14="http://schemas.microsoft.com/office/powerpoint/2010/main" val="156745184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Copyright © 2002-2016 State of Connecticut</a:t>
            </a:r>
            <a:endParaRPr lang="en-US"/>
          </a:p>
        </p:txBody>
      </p:sp>
      <p:sp>
        <p:nvSpPr>
          <p:cNvPr id="5" name="Slide Number Placeholder 4"/>
          <p:cNvSpPr>
            <a:spLocks noGrp="1"/>
          </p:cNvSpPr>
          <p:nvPr>
            <p:ph type="sldNum" sz="quarter" idx="11"/>
          </p:nvPr>
        </p:nvSpPr>
        <p:spPr/>
        <p:txBody>
          <a:bodyPr/>
          <a:lstStyle/>
          <a:p>
            <a:fld id="{C84B7477-160E-48A4-9A4E-3343FD01EB61}" type="slidenum">
              <a:rPr lang="en-US" smtClean="0"/>
              <a:t>99</a:t>
            </a:fld>
            <a:endParaRPr lang="en-US"/>
          </a:p>
        </p:txBody>
      </p:sp>
    </p:spTree>
    <p:extLst>
      <p:ext uri="{BB962C8B-B14F-4D97-AF65-F5344CB8AC3E}">
        <p14:creationId xmlns:p14="http://schemas.microsoft.com/office/powerpoint/2010/main" val="89264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Analyses are user-defined reports that pull data from a consolidated data warehouse. Analyses that you create with the Analysis Editor can be saved in the OBI Presentation Catalog and integrated into a dashboard. Results can be enhanced through graphing, compound layout, calculation, and drilldown features.</a:t>
            </a:r>
          </a:p>
          <a:p>
            <a:r>
              <a:rPr lang="en-US" sz="1200" kern="1200" dirty="0" smtClean="0">
                <a:solidFill>
                  <a:schemeClr val="tx1"/>
                </a:solidFill>
                <a:effectLst/>
                <a:latin typeface="+mn-lt"/>
                <a:ea typeface="+mn-ea"/>
                <a:cs typeface="+mn-cs"/>
              </a:rPr>
              <a:t>Analyses can be tailored and altered to meet the needs of each individual user. Analyses created in the Analysis Editor must be saved in order to use and display on Dashboards. You can save analyses to private folders for quick execution and modification. You can also save analyses to a common shared folder to grant other users access to analyses that you create. In this module, you will learn how to save analyses and modify previously saved analyses.</a:t>
            </a:r>
            <a:endParaRPr lang="en-US" dirty="0"/>
          </a:p>
        </p:txBody>
      </p:sp>
      <p:sp>
        <p:nvSpPr>
          <p:cNvPr id="4" name="Slide Number Placeholder 3"/>
          <p:cNvSpPr>
            <a:spLocks noGrp="1"/>
          </p:cNvSpPr>
          <p:nvPr>
            <p:ph type="sldNum" sz="quarter" idx="10"/>
          </p:nvPr>
        </p:nvSpPr>
        <p:spPr/>
        <p:txBody>
          <a:bodyPr/>
          <a:lstStyle/>
          <a:p>
            <a:fld id="{C84B7477-160E-48A4-9A4E-3343FD01EB61}" type="slidenum">
              <a:rPr lang="en-US" smtClean="0"/>
              <a:t>17</a:t>
            </a:fld>
            <a:endParaRPr lang="en-US" dirty="0"/>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Tree>
    <p:extLst>
      <p:ext uri="{BB962C8B-B14F-4D97-AF65-F5344CB8AC3E}">
        <p14:creationId xmlns:p14="http://schemas.microsoft.com/office/powerpoint/2010/main" val="27124172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406021"/>
            <a:ext cx="6248399" cy="1184780"/>
          </a:xfrm>
        </p:spPr>
        <p:txBody>
          <a:bodyPr lIns="0" rIns="0" anchor="t">
            <a:noAutofit/>
          </a:bodyPr>
          <a:lstStyle>
            <a:lvl1pPr>
              <a:defRPr sz="4000">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066800" y="3905864"/>
            <a:ext cx="6172200" cy="1123336"/>
          </a:xfrm>
        </p:spPr>
        <p:txBody>
          <a:bodyPr>
            <a:normAutofit/>
          </a:bodyPr>
          <a:lstStyle>
            <a:lvl1pPr marL="0" indent="0" algn="l">
              <a:buNone/>
              <a:defRPr sz="2000" b="0" i="0">
                <a:solidFill>
                  <a:schemeClr val="tx1"/>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Date Placeholder 6"/>
          <p:cNvSpPr>
            <a:spLocks noGrp="1"/>
          </p:cNvSpPr>
          <p:nvPr>
            <p:ph type="dt" sz="half" idx="10"/>
          </p:nvPr>
        </p:nvSpPr>
        <p:spPr/>
        <p:txBody>
          <a:bodyPr/>
          <a:lstStyle/>
          <a:p>
            <a:fld id="{F658FDAA-7C10-4BAF-82B6-9D87F125A1C1}" type="datetime1">
              <a:rPr lang="en-US" smtClean="0"/>
              <a:t>3/23/2017</a:t>
            </a:fld>
            <a:endParaRPr lang="en-US"/>
          </a:p>
        </p:txBody>
      </p:sp>
      <p:sp>
        <p:nvSpPr>
          <p:cNvPr id="8" name="Slide Number Placeholder 7"/>
          <p:cNvSpPr>
            <a:spLocks noGrp="1"/>
          </p:cNvSpPr>
          <p:nvPr>
            <p:ph type="sldNum" sz="quarter" idx="11"/>
          </p:nvPr>
        </p:nvSpPr>
        <p:spPr>
          <a:xfrm>
            <a:off x="8182429" y="6523868"/>
            <a:ext cx="961571" cy="245998"/>
          </a:xfrm>
        </p:spPr>
        <p:txBody>
          <a:bodyPr/>
          <a:lstStyle/>
          <a:p>
            <a:fld id="{3692DC17-4320-456A-B7B9-D6C00D9F246E}" type="slidenum">
              <a:rPr lang="en-US" smtClean="0"/>
              <a:t>‹#›</a:t>
            </a:fld>
            <a:endParaRPr lang="en-US"/>
          </a:p>
        </p:txBody>
      </p:sp>
      <p:sp>
        <p:nvSpPr>
          <p:cNvPr id="9" name="Footer Placeholder 8"/>
          <p:cNvSpPr>
            <a:spLocks noGrp="1"/>
          </p:cNvSpPr>
          <p:nvPr>
            <p:ph type="ftr" sz="quarter" idx="12"/>
          </p:nvPr>
        </p:nvSpPr>
        <p:spPr>
          <a:xfrm>
            <a:off x="0" y="6546812"/>
            <a:ext cx="3118513" cy="234334"/>
          </a:xfrm>
        </p:spPr>
        <p:txBody>
          <a:bodyPr/>
          <a:lstStyle>
            <a:lvl1pPr>
              <a:defRPr sz="1000"/>
            </a:lvl1pPr>
          </a:lstStyle>
          <a:p>
            <a:r>
              <a:rPr lang="en-US" dirty="0" smtClean="0"/>
              <a:t>Copyright © 2002-2016 State of Connecticut</a:t>
            </a:r>
            <a:endParaRPr lang="en-US" dirty="0"/>
          </a:p>
        </p:txBody>
      </p:sp>
      <p:sp>
        <p:nvSpPr>
          <p:cNvPr id="10" name="TextBox 9"/>
          <p:cNvSpPr txBox="1"/>
          <p:nvPr userDrawn="1"/>
        </p:nvSpPr>
        <p:spPr>
          <a:xfrm>
            <a:off x="4383314" y="6567451"/>
            <a:ext cx="1143000" cy="246221"/>
          </a:xfrm>
          <a:prstGeom prst="rect">
            <a:avLst/>
          </a:prstGeom>
          <a:noFill/>
        </p:spPr>
        <p:txBody>
          <a:bodyPr wrap="square" rtlCol="0">
            <a:spAutoFit/>
          </a:bodyPr>
          <a:lstStyle/>
          <a:p>
            <a:r>
              <a:rPr lang="en-US" sz="1000" dirty="0" smtClean="0">
                <a:latin typeface="Calibri" panose="020F0502020204030204" pitchFamily="34" charset="0"/>
                <a:hlinkClick r:id="rId2" action="ppaction://hlinksldjump"/>
              </a:rPr>
              <a:t>Return to Agenda</a:t>
            </a:r>
            <a:endParaRPr lang="en-US" sz="1000" dirty="0">
              <a:latin typeface="Calibri" panose="020F0502020204030204"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4400" y="1554480"/>
            <a:ext cx="4222308" cy="38862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E56E28D-5C3C-425E-949C-193577E5D85E}" type="datetime1">
              <a:rPr lang="en-US" smtClean="0"/>
              <a:t>3/23/2017</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2"/>
          </p:nvPr>
        </p:nvSpPr>
        <p:spPr/>
        <p:txBody>
          <a:bodyPr/>
          <a:lstStyle/>
          <a:p>
            <a:fld id="{3692DC17-4320-456A-B7B9-D6C00D9F246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9848" y="1554480"/>
            <a:ext cx="2075688" cy="3886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456432" y="1554480"/>
            <a:ext cx="4224528" cy="3886200"/>
          </a:xfrm>
        </p:spPr>
        <p:txBody>
          <a:bodyPr vert="eaVe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2E0DE-7EB4-4953-B3AE-11C5009DC6E5}" type="datetime1">
              <a:rPr lang="en-US" smtClean="0"/>
              <a:t>3/23/2017</a:t>
            </a:fld>
            <a:endParaRPr lang="en-US"/>
          </a:p>
        </p:txBody>
      </p:sp>
      <p:sp>
        <p:nvSpPr>
          <p:cNvPr id="5" name="Footer Placeholder 4"/>
          <p:cNvSpPr>
            <a:spLocks noGrp="1"/>
          </p:cNvSpPr>
          <p:nvPr>
            <p:ph type="ftr" sz="quarter" idx="11"/>
          </p:nvPr>
        </p:nvSpPr>
        <p:spPr/>
        <p:txBody>
          <a:bodyPr/>
          <a:lstStyle/>
          <a:p>
            <a:r>
              <a:rPr lang="en-US" smtClean="0"/>
              <a:t>Copyright © 2002-2016 State of Connecticut</a:t>
            </a:r>
            <a:endParaRPr lang="en-US"/>
          </a:p>
        </p:txBody>
      </p:sp>
      <p:sp>
        <p:nvSpPr>
          <p:cNvPr id="6" name="Slide Number Placeholder 5"/>
          <p:cNvSpPr>
            <a:spLocks noGrp="1"/>
          </p:cNvSpPr>
          <p:nvPr>
            <p:ph type="sldNum" sz="quarter" idx="12"/>
          </p:nvPr>
        </p:nvSpPr>
        <p:spPr/>
        <p:txBody>
          <a:bodyPr/>
          <a:lstStyle/>
          <a:p>
            <a:fld id="{3692DC17-4320-456A-B7B9-D6C00D9F246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456432" y="1545336"/>
            <a:ext cx="4224528"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E0B340D7-ECB3-4AFC-A08C-7673368CD309}" type="datetime1">
              <a:rPr lang="en-US" smtClean="0"/>
              <a:t>3/23/2017</a:t>
            </a:fld>
            <a:endParaRPr lang="en-US"/>
          </a:p>
        </p:txBody>
      </p:sp>
      <p:sp>
        <p:nvSpPr>
          <p:cNvPr id="10" name="Slide Number Placeholder 9"/>
          <p:cNvSpPr>
            <a:spLocks noGrp="1"/>
          </p:cNvSpPr>
          <p:nvPr>
            <p:ph type="sldNum" sz="quarter" idx="15"/>
          </p:nvPr>
        </p:nvSpPr>
        <p:spPr/>
        <p:txBody>
          <a:bodyPr/>
          <a:lstStyle/>
          <a:p>
            <a:fld id="{3692DC17-4320-456A-B7B9-D6C00D9F246E}" type="slidenum">
              <a:rPr lang="en-US" smtClean="0"/>
              <a:t>‹#›</a:t>
            </a:fld>
            <a:endParaRPr lang="en-US"/>
          </a:p>
        </p:txBody>
      </p:sp>
      <p:sp>
        <p:nvSpPr>
          <p:cNvPr id="11" name="Footer Placeholder 10"/>
          <p:cNvSpPr>
            <a:spLocks noGrp="1"/>
          </p:cNvSpPr>
          <p:nvPr>
            <p:ph type="ftr" sz="quarter" idx="16"/>
          </p:nvPr>
        </p:nvSpPr>
        <p:spPr>
          <a:xfrm>
            <a:off x="5687" y="6471266"/>
            <a:ext cx="2966113" cy="365125"/>
          </a:xfrm>
        </p:spPr>
        <p:txBody>
          <a:bodyPr/>
          <a:lstStyle/>
          <a:p>
            <a:r>
              <a:rPr lang="en-US" dirty="0" smtClean="0"/>
              <a:t>Copyright © 2002-2016 State of Connecticut</a:t>
            </a:r>
            <a:endParaRPr lang="en-US" dirty="0"/>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7" name="TextBox 6"/>
          <p:cNvSpPr txBox="1"/>
          <p:nvPr userDrawn="1"/>
        </p:nvSpPr>
        <p:spPr>
          <a:xfrm>
            <a:off x="4419600" y="6550223"/>
            <a:ext cx="1524000" cy="307777"/>
          </a:xfrm>
          <a:prstGeom prst="rect">
            <a:avLst/>
          </a:prstGeom>
          <a:noFill/>
        </p:spPr>
        <p:txBody>
          <a:bodyPr wrap="square" rtlCol="0">
            <a:spAutoFit/>
          </a:bodyPr>
          <a:lstStyle/>
          <a:p>
            <a:r>
              <a:rPr lang="en-US" sz="1400" dirty="0" smtClean="0">
                <a:hlinkClick r:id="rId2" action="ppaction://hlinksldjump"/>
              </a:rPr>
              <a:t>Return to Agenda</a:t>
            </a:r>
            <a:endParaRPr lang="en-US" sz="1400"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9848" y="1472184"/>
            <a:ext cx="6172200" cy="2130552"/>
          </a:xfrm>
        </p:spPr>
        <p:txBody>
          <a:bodyPr anchor="t">
            <a:noAutofit/>
          </a:bodyPr>
          <a:lstStyle>
            <a:lvl1pPr algn="l">
              <a:defRPr sz="48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9848" y="3886200"/>
            <a:ext cx="6172200" cy="914400"/>
          </a:xfrm>
        </p:spPr>
        <p:txBody>
          <a:bodyPr anchor="t">
            <a:normAutofit/>
          </a:bodyPr>
          <a:lstStyle>
            <a:lvl1pPr marL="0" indent="0">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529C5A1-9BDC-4530-AF63-E7B3D5C2DB04}" type="datetime1">
              <a:rPr lang="en-US" smtClean="0"/>
              <a:t>3/23/2017</a:t>
            </a:fld>
            <a:endParaRPr lang="en-US"/>
          </a:p>
        </p:txBody>
      </p:sp>
      <p:sp>
        <p:nvSpPr>
          <p:cNvPr id="8" name="Slide Number Placeholder 7"/>
          <p:cNvSpPr>
            <a:spLocks noGrp="1"/>
          </p:cNvSpPr>
          <p:nvPr>
            <p:ph type="sldNum" sz="quarter" idx="11"/>
          </p:nvPr>
        </p:nvSpPr>
        <p:spPr/>
        <p:txBody>
          <a:bodyPr/>
          <a:lstStyle/>
          <a:p>
            <a:fld id="{3692DC17-4320-456A-B7B9-D6C00D9F246E}" type="slidenum">
              <a:rPr lang="en-US" smtClean="0"/>
              <a:t>‹#›</a:t>
            </a:fld>
            <a:endParaRPr lang="en-US"/>
          </a:p>
        </p:txBody>
      </p:sp>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6325" cy="1066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486998" y="1915859"/>
            <a:ext cx="3646966" cy="2881426"/>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6754" y="1915881"/>
            <a:ext cx="3639311" cy="2881398"/>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0"/>
          </p:nvPr>
        </p:nvSpPr>
        <p:spPr/>
        <p:txBody>
          <a:bodyPr/>
          <a:lstStyle/>
          <a:p>
            <a:fld id="{F2505B1B-C0EF-4B18-86F8-723AA17149D7}" type="datetime1">
              <a:rPr lang="en-US" smtClean="0"/>
              <a:t>3/23/2017</a:t>
            </a:fld>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a:t>
            </a:fld>
            <a:endParaRPr lang="en-US"/>
          </a:p>
        </p:txBody>
      </p:sp>
      <p:sp>
        <p:nvSpPr>
          <p:cNvPr id="11" name="Footer Placeholder 10"/>
          <p:cNvSpPr>
            <a:spLocks noGrp="1"/>
          </p:cNvSpPr>
          <p:nvPr>
            <p:ph type="ftr" sz="quarter" idx="12"/>
          </p:nvPr>
        </p:nvSpPr>
        <p:spPr>
          <a:xfrm>
            <a:off x="493776" y="6356350"/>
            <a:ext cx="5102352" cy="365125"/>
          </a:xfrm>
        </p:spPr>
        <p:txBody>
          <a:bodyPr/>
          <a:lstStyle/>
          <a:p>
            <a:r>
              <a:rPr lang="en-US" smtClean="0"/>
              <a:t>Copyright © 2002-2016 State of Connecticut</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9600"/>
            <a:ext cx="3615734" cy="106679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95301" y="1916113"/>
            <a:ext cx="3638550"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860676"/>
            <a:ext cx="3638550" cy="28828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2625" y="1916113"/>
            <a:ext cx="3660775" cy="646112"/>
          </a:xfrm>
        </p:spPr>
        <p:txBody>
          <a:bodyPr anchor="t">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92626" y="2860676"/>
            <a:ext cx="3651250" cy="2882900"/>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Date Placeholder 9"/>
          <p:cNvSpPr>
            <a:spLocks noGrp="1"/>
          </p:cNvSpPr>
          <p:nvPr>
            <p:ph type="dt" sz="half" idx="10"/>
          </p:nvPr>
        </p:nvSpPr>
        <p:spPr/>
        <p:txBody>
          <a:bodyPr/>
          <a:lstStyle/>
          <a:p>
            <a:fld id="{AB91CB2E-2D10-4025-8E90-72E4B3CD3566}" type="datetime1">
              <a:rPr lang="en-US" smtClean="0"/>
              <a:t>3/23/2017</a:t>
            </a:fld>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a:t>
            </a:fld>
            <a:endParaRPr lang="en-US"/>
          </a:p>
        </p:txBody>
      </p:sp>
      <p:sp>
        <p:nvSpPr>
          <p:cNvPr id="12" name="Footer Placeholder 11"/>
          <p:cNvSpPr>
            <a:spLocks noGrp="1"/>
          </p:cNvSpPr>
          <p:nvPr>
            <p:ph type="ftr" sz="quarter" idx="12"/>
          </p:nvPr>
        </p:nvSpPr>
        <p:spPr>
          <a:xfrm>
            <a:off x="493776" y="6356350"/>
            <a:ext cx="5102352" cy="365125"/>
          </a:xfrm>
        </p:spPr>
        <p:txBody>
          <a:bodyPr/>
          <a:lstStyle/>
          <a:p>
            <a:r>
              <a:rPr lang="en-US" smtClean="0"/>
              <a:t>Copyright © 2002-2016 State of Connecticut</a:t>
            </a:r>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2800" y="1551543"/>
            <a:ext cx="1828800" cy="365125"/>
          </a:xfrm>
        </p:spPr>
        <p:txBody>
          <a:bodyPr/>
          <a:lstStyle/>
          <a:p>
            <a:fld id="{8534C0B5-658E-442A-9B9C-2129B03380DA}" type="datetime1">
              <a:rPr lang="en-US" smtClean="0"/>
              <a:t>3/23/2017</a:t>
            </a:fld>
            <a:endParaRPr lang="en-US"/>
          </a:p>
        </p:txBody>
      </p:sp>
      <p:sp>
        <p:nvSpPr>
          <p:cNvPr id="5" name="Title 4"/>
          <p:cNvSpPr>
            <a:spLocks noGrp="1"/>
          </p:cNvSpPr>
          <p:nvPr>
            <p:ph type="title"/>
          </p:nvPr>
        </p:nvSpPr>
        <p:spPr/>
        <p:txBody>
          <a:bodyPr/>
          <a:lstStyle/>
          <a:p>
            <a:r>
              <a:rPr lang="en-US" smtClean="0"/>
              <a:t>Click to edit Master title style</a:t>
            </a:r>
            <a:endParaRPr lang="en-US" dirty="0"/>
          </a:p>
        </p:txBody>
      </p:sp>
      <p:sp>
        <p:nvSpPr>
          <p:cNvPr id="4" name="Slide Number Placeholder 3"/>
          <p:cNvSpPr>
            <a:spLocks noGrp="1"/>
          </p:cNvSpPr>
          <p:nvPr>
            <p:ph type="sldNum" sz="quarter" idx="11"/>
          </p:nvPr>
        </p:nvSpPr>
        <p:spPr/>
        <p:txBody>
          <a:bodyPr/>
          <a:lstStyle/>
          <a:p>
            <a:fld id="{3692DC17-4320-456A-B7B9-D6C00D9F246E}" type="slidenum">
              <a:rPr lang="en-US" smtClean="0"/>
              <a:t>‹#›</a:t>
            </a:fld>
            <a:endParaRPr lang="en-US"/>
          </a:p>
        </p:txBody>
      </p:sp>
      <p:sp>
        <p:nvSpPr>
          <p:cNvPr id="6" name="Footer Placeholder 5"/>
          <p:cNvSpPr>
            <a:spLocks noGrp="1"/>
          </p:cNvSpPr>
          <p:nvPr>
            <p:ph type="ftr" sz="quarter" idx="12"/>
          </p:nvPr>
        </p:nvSpPr>
        <p:spPr/>
        <p:txBody>
          <a:bodyPr/>
          <a:lstStyle/>
          <a:p>
            <a:r>
              <a:rPr lang="en-US" smtClean="0"/>
              <a:t>Copyright © 2002-2016 State of Connecticut</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92380-FBE9-431F-AF3C-EE9DF73A73FE}" type="datetime1">
              <a:rPr lang="en-US" smtClean="0"/>
              <a:t>3/23/2017</a:t>
            </a:fld>
            <a:endParaRPr lang="en-US"/>
          </a:p>
        </p:txBody>
      </p:sp>
      <p:sp>
        <p:nvSpPr>
          <p:cNvPr id="3" name="Footer Placeholder 2"/>
          <p:cNvSpPr>
            <a:spLocks noGrp="1"/>
          </p:cNvSpPr>
          <p:nvPr>
            <p:ph type="ftr" sz="quarter" idx="11"/>
          </p:nvPr>
        </p:nvSpPr>
        <p:spPr/>
        <p:txBody>
          <a:bodyPr/>
          <a:lstStyle/>
          <a:p>
            <a:r>
              <a:rPr lang="en-US" smtClean="0"/>
              <a:t>Copyright © 2002-2016 State of Connecticut</a:t>
            </a:r>
            <a:endParaRPr lang="en-US"/>
          </a:p>
        </p:txBody>
      </p:sp>
      <p:sp>
        <p:nvSpPr>
          <p:cNvPr id="4" name="Slide Number Placeholder 3"/>
          <p:cNvSpPr>
            <a:spLocks noGrp="1"/>
          </p:cNvSpPr>
          <p:nvPr>
            <p:ph type="sldNum" sz="quarter" idx="12"/>
          </p:nvPr>
        </p:nvSpPr>
        <p:spPr/>
        <p:txBody>
          <a:bodyPr/>
          <a:lstStyle/>
          <a:p>
            <a:fld id="{3692DC17-4320-456A-B7B9-D6C00D9F246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9450" y="1920876"/>
            <a:ext cx="3654425" cy="2889249"/>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493776" y="606425"/>
            <a:ext cx="3629025" cy="1041400"/>
          </a:xfrm>
        </p:spPr>
        <p:txBody>
          <a:bodyPr anchor="t">
            <a:normAutofit/>
          </a:bodyPr>
          <a:lstStyle>
            <a:lvl1pPr algn="l">
              <a:defRPr sz="18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 y="1920875"/>
            <a:ext cx="3629025" cy="1812925"/>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B94288F-A2F8-410E-9140-85F294CB9D29}" type="datetime1">
              <a:rPr lang="en-US" smtClean="0"/>
              <a:t>3/23/2017</a:t>
            </a:fld>
            <a:endParaRPr lang="en-US"/>
          </a:p>
        </p:txBody>
      </p:sp>
      <p:sp>
        <p:nvSpPr>
          <p:cNvPr id="9" name="Slide Number Placeholder 8"/>
          <p:cNvSpPr>
            <a:spLocks noGrp="1"/>
          </p:cNvSpPr>
          <p:nvPr>
            <p:ph type="sldNum" sz="quarter" idx="11"/>
          </p:nvPr>
        </p:nvSpPr>
        <p:spPr/>
        <p:txBody>
          <a:bodyPr/>
          <a:lstStyle/>
          <a:p>
            <a:fld id="{3692DC17-4320-456A-B7B9-D6C00D9F246E}" type="slidenum">
              <a:rPr lang="en-US" smtClean="0"/>
              <a:t>‹#›</a:t>
            </a:fld>
            <a:endParaRPr lang="en-US"/>
          </a:p>
        </p:txBody>
      </p:sp>
      <p:sp>
        <p:nvSpPr>
          <p:cNvPr id="10" name="Footer Placeholder 9"/>
          <p:cNvSpPr>
            <a:spLocks noGrp="1"/>
          </p:cNvSpPr>
          <p:nvPr>
            <p:ph type="ftr" sz="quarter" idx="12"/>
          </p:nvPr>
        </p:nvSpPr>
        <p:spPr>
          <a:xfrm>
            <a:off x="493776" y="6356350"/>
            <a:ext cx="5102352" cy="365125"/>
          </a:xfrm>
        </p:spPr>
        <p:txBody>
          <a:bodyPr/>
          <a:lstStyle/>
          <a:p>
            <a:r>
              <a:rPr lang="en-US" smtClean="0"/>
              <a:t>Copyright © 2002-2016 State of Connecticut</a:t>
            </a:r>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3776" y="600074"/>
            <a:ext cx="2074862" cy="1981201"/>
          </a:xfrm>
          <a:ln>
            <a:noFill/>
          </a:ln>
        </p:spPr>
        <p:txBody>
          <a:bodyPr anchor="t">
            <a:normAutofit/>
          </a:bodyPr>
          <a:lstStyle>
            <a:lvl1pPr algn="l">
              <a:defRPr sz="1800" b="0"/>
            </a:lvl1pPr>
          </a:lstStyle>
          <a:p>
            <a:r>
              <a:rPr lang="en-US" smtClean="0"/>
              <a:t>Click to edit Master title style</a:t>
            </a:r>
            <a:endParaRPr lang="en-US" dirty="0"/>
          </a:p>
        </p:txBody>
      </p:sp>
      <p:sp>
        <p:nvSpPr>
          <p:cNvPr id="3" name="Picture Placeholder 2"/>
          <p:cNvSpPr>
            <a:spLocks noGrp="1"/>
          </p:cNvSpPr>
          <p:nvPr>
            <p:ph type="pic" idx="1"/>
          </p:nvPr>
        </p:nvSpPr>
        <p:spPr>
          <a:xfrm>
            <a:off x="2963862" y="1650999"/>
            <a:ext cx="5627687" cy="42207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963862" y="614363"/>
            <a:ext cx="3741738" cy="909637"/>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5975FAD-C9B2-4DB0-A2A0-35E063D192ED}" type="datetime1">
              <a:rPr lang="en-US" smtClean="0"/>
              <a:t>3/23/2017</a:t>
            </a:fld>
            <a:endParaRPr lang="en-US"/>
          </a:p>
        </p:txBody>
      </p:sp>
      <p:sp>
        <p:nvSpPr>
          <p:cNvPr id="9" name="Slide Number Placeholder 8"/>
          <p:cNvSpPr>
            <a:spLocks noGrp="1"/>
          </p:cNvSpPr>
          <p:nvPr>
            <p:ph type="sldNum" sz="quarter" idx="11"/>
          </p:nvPr>
        </p:nvSpPr>
        <p:spPr/>
        <p:txBody>
          <a:bodyPr/>
          <a:lstStyle/>
          <a:p>
            <a:fld id="{3692DC17-4320-456A-B7B9-D6C00D9F246E}" type="slidenum">
              <a:rPr lang="en-US" smtClean="0"/>
              <a:t>‹#›</a:t>
            </a:fld>
            <a:endParaRPr lang="en-US"/>
          </a:p>
        </p:txBody>
      </p:sp>
      <p:sp>
        <p:nvSpPr>
          <p:cNvPr id="10" name="Footer Placeholder 9"/>
          <p:cNvSpPr>
            <a:spLocks noGrp="1"/>
          </p:cNvSpPr>
          <p:nvPr>
            <p:ph type="ftr" sz="quarter" idx="12"/>
          </p:nvPr>
        </p:nvSpPr>
        <p:spPr>
          <a:xfrm>
            <a:off x="493776" y="6356350"/>
            <a:ext cx="5102352" cy="365125"/>
          </a:xfrm>
        </p:spPr>
        <p:txBody>
          <a:bodyPr/>
          <a:lstStyle/>
          <a:p>
            <a:r>
              <a:rPr lang="en-US" smtClean="0"/>
              <a:t>Copyright © 2002-2016 State of Connecticut</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1554480"/>
            <a:ext cx="2073348" cy="1979466"/>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454400" y="1547036"/>
            <a:ext cx="4222308" cy="388620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189468"/>
            <a:ext cx="1828800" cy="365125"/>
          </a:xfrm>
          <a:prstGeom prst="rect">
            <a:avLst/>
          </a:prstGeom>
        </p:spPr>
        <p:txBody>
          <a:bodyPr vert="horz" lIns="91440" tIns="45720" rIns="91440" bIns="45720" rtlCol="0" anchor="t"/>
          <a:lstStyle>
            <a:lvl1pPr algn="l">
              <a:defRPr sz="1200">
                <a:solidFill>
                  <a:schemeClr val="tx1">
                    <a:tint val="75000"/>
                  </a:schemeClr>
                </a:solidFill>
              </a:defRPr>
            </a:lvl1pPr>
          </a:lstStyle>
          <a:p>
            <a:fld id="{C694AE51-3A0C-4F9C-9AE6-98F34EE0C874}" type="datetime1">
              <a:rPr lang="en-US" smtClean="0"/>
              <a:t>3/23/2017</a:t>
            </a:fld>
            <a:endParaRPr lang="en-US"/>
          </a:p>
        </p:txBody>
      </p:sp>
      <p:sp>
        <p:nvSpPr>
          <p:cNvPr id="5" name="Footer Placeholder 4"/>
          <p:cNvSpPr>
            <a:spLocks noGrp="1"/>
          </p:cNvSpPr>
          <p:nvPr>
            <p:ph type="ftr" sz="quarter" idx="3"/>
          </p:nvPr>
        </p:nvSpPr>
        <p:spPr>
          <a:xfrm>
            <a:off x="5687" y="6471266"/>
            <a:ext cx="5102352" cy="365125"/>
          </a:xfrm>
          <a:prstGeom prst="rect">
            <a:avLst/>
          </a:prstGeom>
        </p:spPr>
        <p:txBody>
          <a:bodyPr vert="horz" lIns="91440" tIns="45720" rIns="91440" bIns="45720" rtlCol="0" anchor="t"/>
          <a:lstStyle>
            <a:lvl1pPr algn="l">
              <a:defRPr sz="1200">
                <a:solidFill>
                  <a:schemeClr val="tx1"/>
                </a:solidFill>
                <a:latin typeface="Calibri" panose="020F0502020204030204" pitchFamily="34" charset="0"/>
              </a:defRPr>
            </a:lvl1pPr>
          </a:lstStyle>
          <a:p>
            <a:r>
              <a:rPr lang="en-US" smtClean="0"/>
              <a:t>Copyright © 2002-2016 State of Connecticut</a:t>
            </a:r>
            <a:endParaRPr lang="en-US"/>
          </a:p>
        </p:txBody>
      </p:sp>
      <p:sp>
        <p:nvSpPr>
          <p:cNvPr id="6" name="Slide Number Placeholder 5"/>
          <p:cNvSpPr>
            <a:spLocks noGrp="1"/>
          </p:cNvSpPr>
          <p:nvPr>
            <p:ph type="sldNum" sz="quarter" idx="4"/>
          </p:nvPr>
        </p:nvSpPr>
        <p:spPr>
          <a:xfrm>
            <a:off x="7979020" y="6400800"/>
            <a:ext cx="1137684" cy="365125"/>
          </a:xfrm>
          <a:prstGeom prst="rect">
            <a:avLst/>
          </a:prstGeom>
        </p:spPr>
        <p:txBody>
          <a:bodyPr vert="horz" lIns="91440" tIns="45720" rIns="91440" bIns="45720" rtlCol="0" anchor="t"/>
          <a:lstStyle>
            <a:lvl1pPr algn="r">
              <a:defRPr sz="1200">
                <a:solidFill>
                  <a:schemeClr val="tx1">
                    <a:tint val="75000"/>
                  </a:schemeClr>
                </a:solidFill>
                <a:latin typeface="Calibri" panose="020F0502020204030204" pitchFamily="34" charset="0"/>
              </a:defRPr>
            </a:lvl1pPr>
          </a:lstStyle>
          <a:p>
            <a:fld id="{3692DC17-4320-456A-B7B9-D6C00D9F246E}"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cid:image001.png@01D1A1FD.A4FB5E7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stars.ct.gov/"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cid:image001.png@01D1A1FD.A4FB5E70"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8" Type="http://schemas.openxmlformats.org/officeDocument/2006/relationships/slide" Target="slide65.xml"/><Relationship Id="rId3" Type="http://schemas.openxmlformats.org/officeDocument/2006/relationships/slide" Target="slide4.xml"/><Relationship Id="rId7" Type="http://schemas.openxmlformats.org/officeDocument/2006/relationships/slide" Target="slide4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31.xml"/><Relationship Id="rId11" Type="http://schemas.openxmlformats.org/officeDocument/2006/relationships/slide" Target="slide82.xml"/><Relationship Id="rId5" Type="http://schemas.openxmlformats.org/officeDocument/2006/relationships/slide" Target="slide17.xml"/><Relationship Id="rId10" Type="http://schemas.openxmlformats.org/officeDocument/2006/relationships/slide" Target="slide78.xml"/><Relationship Id="rId4" Type="http://schemas.openxmlformats.org/officeDocument/2006/relationships/slide" Target="slide8.xml"/><Relationship Id="rId9" Type="http://schemas.openxmlformats.org/officeDocument/2006/relationships/slide" Target="slide6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hyperlink" Target="https://stars.ct.gov/"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cid:image001.png@01D1A1FD.A4FB5E70"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cid:image001.png@01D1A1FD.A4FB5E70"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5.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9.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8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stars.ct.gov/" TargetMode="Externa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56.pn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hyperlink" Target="http://www.core-ct.state.ct.us/" TargetMode="External"/><Relationship Id="rId2" Type="http://schemas.openxmlformats.org/officeDocument/2006/relationships/notesSlide" Target="../notesSlides/notesSlide83.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99.xml.rels><?xml version="1.0" encoding="UTF-8" standalone="yes"?>
<Relationships xmlns="http://schemas.openxmlformats.org/package/2006/relationships"><Relationship Id="rId3" Type="http://schemas.openxmlformats.org/officeDocument/2006/relationships/hyperlink" Target="http://www.core-ct.state.ct.us/" TargetMode="External"/><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838200" y="152400"/>
            <a:ext cx="7848599" cy="1295400"/>
          </a:xfrm>
        </p:spPr>
        <p:txBody>
          <a:bodyPr/>
          <a:lstStyle/>
          <a:p>
            <a:pPr algn="ctr"/>
            <a:r>
              <a:rPr lang="en-US" sz="5400" b="1" dirty="0" smtClean="0">
                <a:latin typeface="Calibri" panose="020F0502020204030204" pitchFamily="34" charset="0"/>
              </a:rPr>
              <a:t>CT- Stars</a:t>
            </a:r>
            <a:r>
              <a:rPr lang="en-US" b="1" dirty="0" smtClean="0">
                <a:latin typeface="Calibri" panose="020F0502020204030204" pitchFamily="34" charset="0"/>
              </a:rPr>
              <a:t/>
            </a:r>
            <a:br>
              <a:rPr lang="en-US" b="1" dirty="0" smtClean="0">
                <a:latin typeface="Calibri" panose="020F0502020204030204" pitchFamily="34" charset="0"/>
              </a:rPr>
            </a:br>
            <a:r>
              <a:rPr lang="en-US" sz="1600" b="1" dirty="0" smtClean="0">
                <a:latin typeface="Calibri" panose="020F0502020204030204" pitchFamily="34" charset="0"/>
              </a:rPr>
              <a:t>State Analytical Reporting System</a:t>
            </a:r>
            <a:endParaRPr lang="en-US" sz="1600" b="1" dirty="0">
              <a:latin typeface="Calibri" panose="020F0502020204030204" pitchFamily="34" charset="0"/>
            </a:endParaRPr>
          </a:p>
        </p:txBody>
      </p:sp>
      <p:sp>
        <p:nvSpPr>
          <p:cNvPr id="7" name="Subtitle 6"/>
          <p:cNvSpPr>
            <a:spLocks noGrp="1"/>
          </p:cNvSpPr>
          <p:nvPr>
            <p:ph type="subTitle" idx="1"/>
          </p:nvPr>
        </p:nvSpPr>
        <p:spPr>
          <a:xfrm>
            <a:off x="1905000" y="1600200"/>
            <a:ext cx="6019800" cy="3581400"/>
          </a:xfrm>
        </p:spPr>
        <p:txBody>
          <a:bodyPr anchor="ctr">
            <a:normAutofit/>
          </a:bodyPr>
          <a:lstStyle/>
          <a:p>
            <a:pPr algn="ctr"/>
            <a:r>
              <a:rPr lang="en-US" sz="3200" dirty="0" smtClean="0">
                <a:solidFill>
                  <a:schemeClr val="tx1"/>
                </a:solidFill>
                <a:latin typeface="Calibri" panose="020F0502020204030204" pitchFamily="34" charset="0"/>
              </a:rPr>
              <a:t>OBI- STARS Payroll </a:t>
            </a:r>
          </a:p>
          <a:p>
            <a:pPr algn="ctr"/>
            <a:r>
              <a:rPr lang="en-US" sz="3200" dirty="0" smtClean="0">
                <a:solidFill>
                  <a:schemeClr val="tx1"/>
                </a:solidFill>
                <a:latin typeface="Calibri" panose="020F0502020204030204" pitchFamily="34" charset="0"/>
              </a:rPr>
              <a:t>Instructor Guide</a:t>
            </a:r>
          </a:p>
        </p:txBody>
      </p:sp>
      <p:sp>
        <p:nvSpPr>
          <p:cNvPr id="4" name="Footer Placeholder 3"/>
          <p:cNvSpPr>
            <a:spLocks noGrp="1"/>
          </p:cNvSpPr>
          <p:nvPr>
            <p:ph type="ftr" sz="quarter" idx="12"/>
          </p:nvPr>
        </p:nvSpPr>
        <p:spPr>
          <a:xfrm>
            <a:off x="15922" y="6471266"/>
            <a:ext cx="3200400" cy="365125"/>
          </a:xfrm>
        </p:spPr>
        <p:txBody>
          <a:bodyPr/>
          <a:lstStyle/>
          <a:p>
            <a:r>
              <a:rPr lang="en-US" dirty="0" smtClean="0"/>
              <a:t>Copyright © 2002-2016 State of Connecticut</a:t>
            </a:r>
            <a:endParaRPr lang="en-US" dirty="0"/>
          </a:p>
        </p:txBody>
      </p:sp>
      <p:sp>
        <p:nvSpPr>
          <p:cNvPr id="5" name="Slide Number Placeholder 4"/>
          <p:cNvSpPr>
            <a:spLocks noGrp="1"/>
          </p:cNvSpPr>
          <p:nvPr>
            <p:ph type="sldNum" sz="quarter" idx="11"/>
          </p:nvPr>
        </p:nvSpPr>
        <p:spPr>
          <a:xfrm>
            <a:off x="8627482" y="6457618"/>
            <a:ext cx="448836" cy="365125"/>
          </a:xfrm>
        </p:spPr>
        <p:txBody>
          <a:bodyPr/>
          <a:lstStyle/>
          <a:p>
            <a:fld id="{3692DC17-4320-456A-B7B9-D6C00D9F246E}" type="slidenum">
              <a:rPr lang="en-US" smtClean="0"/>
              <a:t>1</a:t>
            </a:fld>
            <a:endParaRPr lang="en-US" dirty="0"/>
          </a:p>
        </p:txBody>
      </p:sp>
      <p:pic>
        <p:nvPicPr>
          <p:cNvPr id="1026" name="Picture 2" descr="cid:image001.png@01D1A1FD.A4FB5E70"/>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7467600" y="119291"/>
            <a:ext cx="12541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0445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cap="none" dirty="0">
                <a:solidFill>
                  <a:srgbClr val="FFFFFF"/>
                </a:solidFill>
                <a:latin typeface="Candara"/>
              </a:rPr>
              <a:t>2. UPK/Navigate OBI- STARS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990600"/>
            <a:ext cx="9144000" cy="5791200"/>
          </a:xfrm>
        </p:spPr>
        <p:txBody>
          <a:bodyPr/>
          <a:lstStyle/>
          <a:p>
            <a:pPr lvl="0" algn="ctr"/>
            <a:r>
              <a:rPr lang="en-US" sz="2800" i="0" dirty="0" smtClean="0">
                <a:latin typeface="Calibri" panose="020F0502020204030204" pitchFamily="34" charset="0"/>
              </a:rPr>
              <a:t>Understand OBI-STARS Home page</a:t>
            </a:r>
            <a:endParaRPr lang="en-US" sz="2800" i="0" dirty="0">
              <a:latin typeface="Calibri" panose="020F0502020204030204" pitchFamily="34" charset="0"/>
            </a:endParaRPr>
          </a:p>
          <a:p>
            <a:endParaRPr lang="en-US" dirty="0" smtClean="0"/>
          </a:p>
          <a:p>
            <a:r>
              <a:rPr lang="en-US" sz="1800" i="0" dirty="0" smtClean="0">
                <a:latin typeface="Calibri" panose="020F0502020204030204" pitchFamily="34" charset="0"/>
              </a:rPr>
              <a:t>The OBI-STARS Home page provides an intuitive, task-based entryway into the functionalities of OBI-STARS. The Home page is divided into sections that allow you to quickly begin specific task, locate, or create a new project, or access technical documentation. </a:t>
            </a:r>
            <a:endParaRPr lang="en-US" sz="1800" i="0" dirty="0">
              <a:latin typeface="Calibri" panose="020F0502020204030204" pitchFamily="34" charset="0"/>
            </a:endParaRPr>
          </a:p>
          <a:p>
            <a:pPr marL="342900" indent="-342900">
              <a:buFont typeface="Arial" panose="020B0604020202020204" pitchFamily="34" charset="0"/>
              <a:buChar char="•"/>
            </a:pPr>
            <a:r>
              <a:rPr lang="en-US" sz="1800" i="0" dirty="0" smtClean="0">
                <a:latin typeface="Calibri" panose="020F0502020204030204" pitchFamily="34" charset="0"/>
              </a:rPr>
              <a:t>Global Header</a:t>
            </a:r>
          </a:p>
          <a:p>
            <a:pPr marL="342900" indent="-342900">
              <a:buFont typeface="Arial" panose="020B0604020202020204" pitchFamily="34" charset="0"/>
              <a:buChar char="•"/>
            </a:pPr>
            <a:r>
              <a:rPr lang="en-US" sz="1800" i="0" dirty="0" smtClean="0">
                <a:latin typeface="Calibri" panose="020F0502020204030204" pitchFamily="34" charset="0"/>
              </a:rPr>
              <a:t>Create section</a:t>
            </a:r>
          </a:p>
          <a:p>
            <a:pPr marL="342900" indent="-342900">
              <a:buFont typeface="Arial" panose="020B0604020202020204" pitchFamily="34" charset="0"/>
              <a:buChar char="•"/>
            </a:pPr>
            <a:r>
              <a:rPr lang="en-US" sz="1800" i="0" dirty="0" smtClean="0">
                <a:latin typeface="Calibri" panose="020F0502020204030204" pitchFamily="34" charset="0"/>
              </a:rPr>
              <a:t>Browse/ Manage section</a:t>
            </a:r>
          </a:p>
          <a:p>
            <a:pPr marL="342900" indent="-342900">
              <a:buFont typeface="Arial" panose="020B0604020202020204" pitchFamily="34" charset="0"/>
              <a:buChar char="•"/>
            </a:pPr>
            <a:r>
              <a:rPr lang="en-US" sz="1800" i="0" dirty="0" smtClean="0">
                <a:latin typeface="Calibri" panose="020F0502020204030204" pitchFamily="34" charset="0"/>
              </a:rPr>
              <a:t>Get Started section</a:t>
            </a:r>
          </a:p>
          <a:p>
            <a:pPr marL="342900" indent="-342900">
              <a:buFont typeface="Arial" panose="020B0604020202020204" pitchFamily="34" charset="0"/>
              <a:buChar char="•"/>
            </a:pPr>
            <a:r>
              <a:rPr lang="en-US" sz="1800" i="0" dirty="0" smtClean="0">
                <a:latin typeface="Calibri" panose="020F0502020204030204" pitchFamily="34" charset="0"/>
              </a:rPr>
              <a:t>Recent section</a:t>
            </a:r>
          </a:p>
          <a:p>
            <a:pPr marL="342900" indent="-342900">
              <a:buFont typeface="Arial" panose="020B0604020202020204" pitchFamily="34" charset="0"/>
              <a:buChar char="•"/>
            </a:pPr>
            <a:r>
              <a:rPr lang="en-US" sz="1800" i="0" dirty="0" smtClean="0">
                <a:latin typeface="Calibri" panose="020F0502020204030204" pitchFamily="34" charset="0"/>
              </a:rPr>
              <a:t>Most Popular section</a:t>
            </a:r>
            <a:endParaRPr lang="en-US" sz="1800" i="0" dirty="0">
              <a:latin typeface="Calibri" panose="020F050202020403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5032" y="2971800"/>
            <a:ext cx="4928286" cy="2668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7"/>
          <p:cNvSpPr>
            <a:spLocks noGrp="1"/>
          </p:cNvSpPr>
          <p:nvPr>
            <p:ph type="ftr" sz="quarter" idx="12"/>
          </p:nvPr>
        </p:nvSpPr>
        <p:spPr/>
        <p:txBody>
          <a:bodyPr/>
          <a:lstStyle/>
          <a:p>
            <a:r>
              <a:rPr lang="en-US" smtClean="0"/>
              <a:t>Copyright © 2002-2016 State of Connecticut</a:t>
            </a:r>
            <a:endParaRPr lang="en-US"/>
          </a:p>
        </p:txBody>
      </p:sp>
      <p:sp>
        <p:nvSpPr>
          <p:cNvPr id="9" name="Slide Number Placeholder 8"/>
          <p:cNvSpPr>
            <a:spLocks noGrp="1"/>
          </p:cNvSpPr>
          <p:nvPr>
            <p:ph type="sldNum" sz="quarter" idx="11"/>
          </p:nvPr>
        </p:nvSpPr>
        <p:spPr/>
        <p:txBody>
          <a:bodyPr/>
          <a:lstStyle/>
          <a:p>
            <a:fld id="{3692DC17-4320-456A-B7B9-D6C00D9F246E}" type="slidenum">
              <a:rPr lang="en-US" smtClean="0"/>
              <a:t>10</a:t>
            </a:fld>
            <a:endParaRPr lang="en-US"/>
          </a:p>
        </p:txBody>
      </p:sp>
    </p:spTree>
    <p:extLst>
      <p:ext uri="{BB962C8B-B14F-4D97-AF65-F5344CB8AC3E}">
        <p14:creationId xmlns:p14="http://schemas.microsoft.com/office/powerpoint/2010/main" val="1232109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cap="none" dirty="0">
                <a:solidFill>
                  <a:srgbClr val="FFFFFF"/>
                </a:solidFill>
                <a:latin typeface="Candara"/>
              </a:rPr>
              <a:t>2. UPK/Navigate OBI- STARS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990600"/>
            <a:ext cx="9144000" cy="5791200"/>
          </a:xfrm>
        </p:spPr>
        <p:txBody>
          <a:bodyPr/>
          <a:lstStyle/>
          <a:p>
            <a:pPr lvl="0" algn="ctr"/>
            <a:r>
              <a:rPr lang="en-US" sz="2800" i="0" dirty="0" smtClean="0">
                <a:latin typeface="Calibri" panose="020F0502020204030204" pitchFamily="34" charset="0"/>
              </a:rPr>
              <a:t>Understand OBI-STARS Home page</a:t>
            </a:r>
            <a:endParaRPr lang="en-US" sz="2800" i="0" dirty="0">
              <a:latin typeface="Calibri" panose="020F0502020204030204" pitchFamily="34" charset="0"/>
            </a:endParaRPr>
          </a:p>
          <a:p>
            <a:pPr algn="ctr"/>
            <a:endParaRPr lang="en-US" dirty="0" smtClean="0"/>
          </a:p>
          <a:p>
            <a:pPr algn="ctr"/>
            <a:endParaRPr lang="en-US" dirty="0"/>
          </a:p>
          <a:p>
            <a:pPr algn="ctr"/>
            <a:endParaRPr lang="en-US" dirty="0" smtClean="0">
              <a:latin typeface="Calibri" panose="020F0502020204030204" pitchFamily="34" charset="0"/>
            </a:endParaRPr>
          </a:p>
          <a:p>
            <a:pPr algn="ctr"/>
            <a:endParaRPr lang="en-US" dirty="0" smtClean="0">
              <a:latin typeface="Calibri" panose="020F0502020204030204" pitchFamily="34" charset="0"/>
            </a:endParaRPr>
          </a:p>
          <a:p>
            <a:pPr algn="ctr"/>
            <a:r>
              <a:rPr lang="en-US" sz="3000" dirty="0" smtClean="0">
                <a:latin typeface="Calibri" panose="020F0502020204030204" pitchFamily="34" charset="0"/>
              </a:rPr>
              <a:t>Instructor Demonstration </a:t>
            </a:r>
          </a:p>
        </p:txBody>
      </p:sp>
      <p:sp>
        <p:nvSpPr>
          <p:cNvPr id="8" name="Footer Placeholder 7"/>
          <p:cNvSpPr>
            <a:spLocks noGrp="1"/>
          </p:cNvSpPr>
          <p:nvPr>
            <p:ph type="ftr" sz="quarter" idx="12"/>
          </p:nvPr>
        </p:nvSpPr>
        <p:spPr/>
        <p:txBody>
          <a:bodyPr/>
          <a:lstStyle/>
          <a:p>
            <a:r>
              <a:rPr lang="en-US" smtClean="0"/>
              <a:t>Copyright © 2002-2016 State of Connecticut</a:t>
            </a:r>
            <a:endParaRPr lang="en-US"/>
          </a:p>
        </p:txBody>
      </p:sp>
      <p:sp>
        <p:nvSpPr>
          <p:cNvPr id="9" name="Slide Number Placeholder 8"/>
          <p:cNvSpPr>
            <a:spLocks noGrp="1"/>
          </p:cNvSpPr>
          <p:nvPr>
            <p:ph type="sldNum" sz="quarter" idx="11"/>
          </p:nvPr>
        </p:nvSpPr>
        <p:spPr/>
        <p:txBody>
          <a:bodyPr/>
          <a:lstStyle/>
          <a:p>
            <a:fld id="{3692DC17-4320-456A-B7B9-D6C00D9F246E}" type="slidenum">
              <a:rPr lang="en-US" smtClean="0"/>
              <a:t>11</a:t>
            </a:fld>
            <a:endParaRPr lang="en-US"/>
          </a:p>
        </p:txBody>
      </p:sp>
    </p:spTree>
    <p:extLst>
      <p:ext uri="{BB962C8B-B14F-4D97-AF65-F5344CB8AC3E}">
        <p14:creationId xmlns:p14="http://schemas.microsoft.com/office/powerpoint/2010/main" val="24085482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cap="none" dirty="0">
                <a:solidFill>
                  <a:srgbClr val="FFFFFF"/>
                </a:solidFill>
                <a:latin typeface="Candara"/>
              </a:rPr>
              <a:t>2. UPK/Navigate OBI- STARS</a:t>
            </a:r>
            <a:endParaRPr lang="en-US" sz="4000" cap="none" dirty="0">
              <a:latin typeface="+mn-lt"/>
            </a:endParaRPr>
          </a:p>
        </p:txBody>
      </p:sp>
      <p:sp>
        <p:nvSpPr>
          <p:cNvPr id="5" name="Subtitle 4"/>
          <p:cNvSpPr>
            <a:spLocks noGrp="1"/>
          </p:cNvSpPr>
          <p:nvPr>
            <p:ph type="subTitle" idx="1"/>
          </p:nvPr>
        </p:nvSpPr>
        <p:spPr>
          <a:xfrm>
            <a:off x="0" y="990600"/>
            <a:ext cx="9144000" cy="5791200"/>
          </a:xfrm>
        </p:spPr>
        <p:txBody>
          <a:bodyPr/>
          <a:lstStyle/>
          <a:p>
            <a:pPr lvl="0" algn="ctr"/>
            <a:r>
              <a:rPr lang="en-US" sz="2800" i="0" dirty="0" smtClean="0">
                <a:latin typeface="Calibri" panose="020F0502020204030204" pitchFamily="34" charset="0"/>
              </a:rPr>
              <a:t>Understand OBI-STARS Home page</a:t>
            </a:r>
            <a:endParaRPr lang="en-US" sz="2800" i="0" dirty="0">
              <a:latin typeface="Calibri" panose="020F0502020204030204" pitchFamily="34" charset="0"/>
            </a:endParaRPr>
          </a:p>
          <a:p>
            <a:pPr algn="ctr"/>
            <a:endParaRPr lang="en-US" sz="2400" b="1" dirty="0" smtClean="0">
              <a:latin typeface="Calibri" panose="020F0502020204030204" pitchFamily="34" charset="0"/>
            </a:endParaRPr>
          </a:p>
          <a:p>
            <a:pPr algn="ctr"/>
            <a:r>
              <a:rPr lang="en-US" sz="2400" b="1" dirty="0" smtClean="0">
                <a:latin typeface="Calibri" panose="020F0502020204030204" pitchFamily="34" charset="0"/>
              </a:rPr>
              <a:t>Student Activity</a:t>
            </a:r>
          </a:p>
          <a:p>
            <a:pPr algn="ctr"/>
            <a:endParaRPr lang="en-US" dirty="0" smtClean="0">
              <a:latin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287770571"/>
              </p:ext>
            </p:extLst>
          </p:nvPr>
        </p:nvGraphicFramePr>
        <p:xfrm>
          <a:off x="990600" y="2362200"/>
          <a:ext cx="7239000" cy="3200400"/>
        </p:xfrm>
        <a:graphic>
          <a:graphicData uri="http://schemas.openxmlformats.org/drawingml/2006/table">
            <a:tbl>
              <a:tblPr firstRow="1" firstCol="1" bandRow="1">
                <a:tableStyleId>{5C22544A-7EE6-4342-B048-85BDC9FD1C3A}</a:tableStyleId>
              </a:tblPr>
              <a:tblGrid>
                <a:gridCol w="7239000"/>
              </a:tblGrid>
              <a:tr h="610984">
                <a:tc>
                  <a:txBody>
                    <a:bodyPr/>
                    <a:lstStyle/>
                    <a:p>
                      <a:pPr marL="0" marR="0">
                        <a:lnSpc>
                          <a:spcPct val="115000"/>
                        </a:lnSpc>
                        <a:spcBef>
                          <a:spcPts val="0"/>
                        </a:spcBef>
                        <a:spcAft>
                          <a:spcPts val="0"/>
                        </a:spcAft>
                      </a:pPr>
                      <a:r>
                        <a:rPr lang="en-US" sz="2400" dirty="0">
                          <a:effectLst/>
                          <a:latin typeface="Calibri" panose="020F0502020204030204" pitchFamily="34" charset="0"/>
                        </a:rPr>
                        <a:t>Exercise Steps</a:t>
                      </a:r>
                      <a:endParaRPr lang="en-US" sz="2400" dirty="0">
                        <a:effectLst/>
                        <a:latin typeface="Calibri" panose="020F0502020204030204" pitchFamily="34" charset="0"/>
                        <a:ea typeface="Calibri"/>
                        <a:cs typeface="Times New Roman"/>
                      </a:endParaRPr>
                    </a:p>
                  </a:txBody>
                  <a:tcPr marL="55079" marR="55079" marT="0" marB="0"/>
                </a:tc>
              </a:tr>
              <a:tr h="807380">
                <a:tc>
                  <a:txBody>
                    <a:bodyPr/>
                    <a:lstStyle/>
                    <a:p>
                      <a:pPr marL="0" marR="0">
                        <a:lnSpc>
                          <a:spcPct val="115000"/>
                        </a:lnSpc>
                        <a:spcBef>
                          <a:spcPts val="0"/>
                        </a:spcBef>
                        <a:spcAft>
                          <a:spcPts val="0"/>
                        </a:spcAft>
                      </a:pPr>
                      <a:r>
                        <a:rPr lang="en-US" sz="1400" dirty="0">
                          <a:effectLst/>
                          <a:latin typeface="Calibri" panose="020F0502020204030204" pitchFamily="34" charset="0"/>
                        </a:rPr>
                        <a:t>1.    </a:t>
                      </a:r>
                      <a:r>
                        <a:rPr lang="en-US" sz="1400" dirty="0" smtClean="0">
                          <a:effectLst/>
                          <a:latin typeface="Calibri" panose="020F0502020204030204" pitchFamily="34" charset="0"/>
                        </a:rPr>
                        <a:t>If</a:t>
                      </a:r>
                      <a:r>
                        <a:rPr lang="en-US" sz="1400" baseline="0" dirty="0" smtClean="0">
                          <a:effectLst/>
                          <a:latin typeface="Calibri" panose="020F0502020204030204" pitchFamily="34" charset="0"/>
                        </a:rPr>
                        <a:t> you’re logged into OBI-STARS proceed to step # 4 </a:t>
                      </a:r>
                    </a:p>
                    <a:p>
                      <a:pPr marL="0" marR="0" lvl="2" indent="0" algn="l" defTabSz="914400" rtl="0" eaLnBrk="1" fontAlgn="auto" latinLnBrk="0" hangingPunct="1">
                        <a:lnSpc>
                          <a:spcPct val="115000"/>
                        </a:lnSpc>
                        <a:spcBef>
                          <a:spcPts val="0"/>
                        </a:spcBef>
                        <a:spcAft>
                          <a:spcPts val="0"/>
                        </a:spcAft>
                        <a:buClrTx/>
                        <a:buSzTx/>
                        <a:buFontTx/>
                        <a:buNone/>
                        <a:tabLst/>
                        <a:defRPr/>
                      </a:pPr>
                      <a:r>
                        <a:rPr lang="en-US" sz="1400" dirty="0" smtClean="0">
                          <a:effectLst/>
                          <a:latin typeface="Calibri" panose="020F0502020204030204" pitchFamily="34" charset="0"/>
                        </a:rPr>
                        <a:t>       Open Mozilla Firefox and </a:t>
                      </a:r>
                      <a:r>
                        <a:rPr lang="en-US" sz="1400" dirty="0">
                          <a:effectLst/>
                          <a:latin typeface="Calibri" panose="020F0502020204030204" pitchFamily="34" charset="0"/>
                        </a:rPr>
                        <a:t>enter </a:t>
                      </a:r>
                      <a:r>
                        <a:rPr lang="en-US" sz="1400" dirty="0">
                          <a:solidFill>
                            <a:srgbClr val="FF0000"/>
                          </a:solidFill>
                          <a:effectLst/>
                          <a:latin typeface="Calibri" panose="020F0502020204030204" pitchFamily="34" charset="0"/>
                        </a:rPr>
                        <a:t>the </a:t>
                      </a:r>
                      <a:r>
                        <a:rPr lang="en-US" sz="1400" dirty="0" smtClean="0">
                          <a:solidFill>
                            <a:srgbClr val="FF0000"/>
                          </a:solidFill>
                          <a:effectLst/>
                          <a:latin typeface="Calibri" panose="020F0502020204030204" pitchFamily="34" charset="0"/>
                        </a:rPr>
                        <a:t>URL</a:t>
                      </a:r>
                      <a:r>
                        <a:rPr lang="en-US" sz="1400" i="0" dirty="0" smtClean="0">
                          <a:hlinkClick r:id="rId2"/>
                        </a:rPr>
                        <a:t>https://stars.ct.gov/</a:t>
                      </a:r>
                      <a:r>
                        <a:rPr lang="en-US" sz="1400" i="0" dirty="0" smtClean="0"/>
                        <a:t> i</a:t>
                      </a:r>
                      <a:r>
                        <a:rPr lang="en-US" sz="1400" dirty="0" smtClean="0">
                          <a:effectLst/>
                          <a:latin typeface="Calibri" panose="020F0502020204030204" pitchFamily="34" charset="0"/>
                        </a:rPr>
                        <a:t>n </a:t>
                      </a:r>
                      <a:r>
                        <a:rPr lang="en-US" sz="1400" dirty="0">
                          <a:effectLst/>
                          <a:latin typeface="Calibri" panose="020F0502020204030204" pitchFamily="34" charset="0"/>
                        </a:rPr>
                        <a:t>the Address field.</a:t>
                      </a:r>
                    </a:p>
                    <a:p>
                      <a:pPr marL="0" marR="0">
                        <a:lnSpc>
                          <a:spcPct val="115000"/>
                        </a:lnSpc>
                        <a:spcBef>
                          <a:spcPts val="0"/>
                        </a:spcBef>
                        <a:spcAft>
                          <a:spcPts val="0"/>
                        </a:spcAft>
                      </a:pPr>
                      <a:r>
                        <a:rPr lang="en-US" sz="1400" dirty="0">
                          <a:effectLst/>
                          <a:latin typeface="Calibri" panose="020F0502020204030204" pitchFamily="34" charset="0"/>
                        </a:rPr>
                        <a:t>        </a:t>
                      </a:r>
                      <a:r>
                        <a:rPr lang="en-US" sz="1400" dirty="0" smtClean="0">
                          <a:effectLst/>
                          <a:latin typeface="Calibri" panose="020F0502020204030204" pitchFamily="34" charset="0"/>
                        </a:rPr>
                        <a:t>Note</a:t>
                      </a:r>
                      <a:r>
                        <a:rPr lang="en-US" sz="1400" dirty="0">
                          <a:effectLst/>
                          <a:latin typeface="Calibri" panose="020F0502020204030204" pitchFamily="34" charset="0"/>
                        </a:rPr>
                        <a:t>: The OBI login window displays.</a:t>
                      </a:r>
                      <a:endParaRPr lang="en-US" sz="1400" dirty="0">
                        <a:effectLst/>
                        <a:latin typeface="Calibri" panose="020F0502020204030204" pitchFamily="34" charset="0"/>
                        <a:ea typeface="Calibri"/>
                        <a:cs typeface="Times New Roman"/>
                      </a:endParaRPr>
                    </a:p>
                  </a:txBody>
                  <a:tcPr marL="55079" marR="55079" marT="0" marB="0"/>
                </a:tc>
              </a:tr>
              <a:tr h="356408">
                <a:tc>
                  <a:txBody>
                    <a:bodyPr/>
                    <a:lstStyle/>
                    <a:p>
                      <a:pPr marL="0" marR="0" indent="10795">
                        <a:lnSpc>
                          <a:spcPct val="115000"/>
                        </a:lnSpc>
                        <a:spcBef>
                          <a:spcPts val="0"/>
                        </a:spcBef>
                        <a:spcAft>
                          <a:spcPts val="0"/>
                        </a:spcAft>
                      </a:pPr>
                      <a:r>
                        <a:rPr lang="en-US" sz="1400" dirty="0">
                          <a:effectLst/>
                          <a:latin typeface="Calibri" panose="020F0502020204030204" pitchFamily="34" charset="0"/>
                        </a:rPr>
                        <a:t>2.    Enter your User ID and Password in the appropriate fields</a:t>
                      </a:r>
                      <a:endParaRPr lang="en-US" sz="1400" dirty="0">
                        <a:effectLst/>
                        <a:latin typeface="Calibri" panose="020F0502020204030204" pitchFamily="34" charset="0"/>
                        <a:ea typeface="Calibri"/>
                        <a:cs typeface="Times New Roman"/>
                      </a:endParaRPr>
                    </a:p>
                  </a:txBody>
                  <a:tcPr marL="55079" marR="55079" marT="0" marB="0"/>
                </a:tc>
              </a:tr>
              <a:tr h="712814">
                <a:tc>
                  <a:txBody>
                    <a:bodyPr/>
                    <a:lstStyle/>
                    <a:p>
                      <a:pPr marL="0" marR="0" indent="10795">
                        <a:lnSpc>
                          <a:spcPct val="115000"/>
                        </a:lnSpc>
                        <a:spcBef>
                          <a:spcPts val="0"/>
                        </a:spcBef>
                        <a:spcAft>
                          <a:spcPts val="0"/>
                        </a:spcAft>
                      </a:pPr>
                      <a:r>
                        <a:rPr lang="en-US" sz="1400" dirty="0">
                          <a:effectLst/>
                          <a:latin typeface="Calibri" panose="020F0502020204030204" pitchFamily="34" charset="0"/>
                        </a:rPr>
                        <a:t>3.    </a:t>
                      </a:r>
                      <a:r>
                        <a:rPr lang="en-US" sz="1400" dirty="0" smtClean="0">
                          <a:effectLst/>
                          <a:latin typeface="Calibri" panose="020F0502020204030204" pitchFamily="34" charset="0"/>
                        </a:rPr>
                        <a:t>Click</a:t>
                      </a:r>
                      <a:r>
                        <a:rPr lang="en-US" sz="1400" baseline="0" dirty="0" smtClean="0">
                          <a:effectLst/>
                          <a:latin typeface="Calibri" panose="020F0502020204030204" pitchFamily="34" charset="0"/>
                        </a:rPr>
                        <a:t> Sign in</a:t>
                      </a:r>
                      <a:endParaRPr lang="en-US" sz="1400" dirty="0">
                        <a:effectLst/>
                        <a:latin typeface="Calibri" panose="020F0502020204030204" pitchFamily="34" charset="0"/>
                      </a:endParaRPr>
                    </a:p>
                    <a:p>
                      <a:pPr marL="0" marR="0">
                        <a:lnSpc>
                          <a:spcPct val="115000"/>
                        </a:lnSpc>
                        <a:spcBef>
                          <a:spcPts val="0"/>
                        </a:spcBef>
                        <a:spcAft>
                          <a:spcPts val="0"/>
                        </a:spcAft>
                      </a:pPr>
                      <a:r>
                        <a:rPr lang="en-US" sz="1400" dirty="0">
                          <a:effectLst/>
                          <a:latin typeface="Calibri" panose="020F0502020204030204" pitchFamily="34" charset="0"/>
                        </a:rPr>
                        <a:t>         Note: The application launches and displays the Analysis Editor Home page</a:t>
                      </a:r>
                      <a:endParaRPr lang="en-US" sz="1400" dirty="0">
                        <a:effectLst/>
                        <a:latin typeface="Calibri" panose="020F0502020204030204" pitchFamily="34" charset="0"/>
                        <a:ea typeface="Calibri"/>
                        <a:cs typeface="Times New Roman"/>
                      </a:endParaRPr>
                    </a:p>
                  </a:txBody>
                  <a:tcPr marL="55079" marR="55079" marT="0" marB="0"/>
                </a:tc>
              </a:tr>
              <a:tr h="712814">
                <a:tc>
                  <a:txBody>
                    <a:bodyPr/>
                    <a:lstStyle/>
                    <a:p>
                      <a:pPr marL="0" marR="0">
                        <a:lnSpc>
                          <a:spcPct val="115000"/>
                        </a:lnSpc>
                        <a:spcBef>
                          <a:spcPts val="0"/>
                        </a:spcBef>
                        <a:spcAft>
                          <a:spcPts val="0"/>
                        </a:spcAft>
                      </a:pPr>
                      <a:r>
                        <a:rPr lang="en-US" sz="1400" dirty="0" smtClean="0">
                          <a:effectLst/>
                          <a:latin typeface="Calibri" panose="020F0502020204030204" pitchFamily="34" charset="0"/>
                          <a:ea typeface="Calibri"/>
                          <a:cs typeface="Times New Roman"/>
                        </a:rPr>
                        <a:t>4.  Examine</a:t>
                      </a:r>
                      <a:r>
                        <a:rPr lang="en-US" sz="1400" baseline="0" dirty="0" smtClean="0">
                          <a:effectLst/>
                          <a:latin typeface="Calibri" panose="020F0502020204030204" pitchFamily="34" charset="0"/>
                          <a:ea typeface="Calibri"/>
                          <a:cs typeface="Times New Roman"/>
                        </a:rPr>
                        <a:t> all the functionalities in the next slide or refer to the  outline in </a:t>
                      </a:r>
                      <a:r>
                        <a:rPr lang="en-US" sz="1400" baseline="0" smtClean="0">
                          <a:effectLst/>
                          <a:latin typeface="Calibri" panose="020F0502020204030204" pitchFamily="34" charset="0"/>
                          <a:ea typeface="Calibri"/>
                          <a:cs typeface="Times New Roman"/>
                        </a:rPr>
                        <a:t>section 2.1 </a:t>
                      </a:r>
                      <a:r>
                        <a:rPr lang="en-US" sz="1400" baseline="0" dirty="0" smtClean="0">
                          <a:effectLst/>
                          <a:latin typeface="Calibri" panose="020F0502020204030204" pitchFamily="34" charset="0"/>
                          <a:ea typeface="Calibri"/>
                          <a:cs typeface="Times New Roman"/>
                        </a:rPr>
                        <a:t>in the user guide</a:t>
                      </a:r>
                      <a:endParaRPr lang="en-US" sz="1400" dirty="0" smtClean="0">
                        <a:effectLst/>
                        <a:latin typeface="Calibri" panose="020F0502020204030204" pitchFamily="34" charset="0"/>
                        <a:ea typeface="Calibri"/>
                        <a:cs typeface="Times New Roman"/>
                      </a:endParaRPr>
                    </a:p>
                  </a:txBody>
                  <a:tcPr marL="55079" marR="55079" marT="0" marB="0"/>
                </a:tc>
              </a:tr>
            </a:tbl>
          </a:graphicData>
        </a:graphic>
      </p:graphicFrame>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12</a:t>
            </a:fld>
            <a:endParaRPr lang="en-US"/>
          </a:p>
        </p:txBody>
      </p:sp>
    </p:spTree>
    <p:extLst>
      <p:ext uri="{BB962C8B-B14F-4D97-AF65-F5344CB8AC3E}">
        <p14:creationId xmlns:p14="http://schemas.microsoft.com/office/powerpoint/2010/main" val="3807970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cap="none" dirty="0">
                <a:solidFill>
                  <a:srgbClr val="FFFFFF"/>
                </a:solidFill>
                <a:latin typeface="Candara"/>
              </a:rPr>
              <a:t>2. UPK/Navigate OBI- STARS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990600"/>
            <a:ext cx="9144000" cy="5791200"/>
          </a:xfrm>
        </p:spPr>
        <p:txBody>
          <a:bodyPr/>
          <a:lstStyle/>
          <a:p>
            <a:pPr lvl="0" algn="ctr"/>
            <a:r>
              <a:rPr lang="en-US" sz="2800" i="0" dirty="0" smtClean="0">
                <a:latin typeface="Calibri" panose="020F0502020204030204" pitchFamily="34" charset="0"/>
              </a:rPr>
              <a:t>Understand OBI-STARS Home page</a:t>
            </a:r>
            <a:endParaRPr lang="en-US" sz="2800" i="0" dirty="0">
              <a:latin typeface="Calibri" panose="020F0502020204030204" pitchFamily="34" charset="0"/>
            </a:endParaRPr>
          </a:p>
          <a:p>
            <a:pPr algn="ctr"/>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2041367012"/>
              </p:ext>
            </p:extLst>
          </p:nvPr>
        </p:nvGraphicFramePr>
        <p:xfrm>
          <a:off x="152400" y="1536501"/>
          <a:ext cx="8991600" cy="5278845"/>
        </p:xfrm>
        <a:graphic>
          <a:graphicData uri="http://schemas.openxmlformats.org/drawingml/2006/table">
            <a:tbl>
              <a:tblPr firstRow="1" firstCol="1" bandRow="1">
                <a:tableStyleId>{5C22544A-7EE6-4342-B048-85BDC9FD1C3A}</a:tableStyleId>
              </a:tblPr>
              <a:tblGrid>
                <a:gridCol w="1729154"/>
                <a:gridCol w="7262446"/>
              </a:tblGrid>
              <a:tr h="420783">
                <a:tc>
                  <a:txBody>
                    <a:bodyPr/>
                    <a:lstStyle/>
                    <a:p>
                      <a:pPr marL="0" marR="0" indent="0">
                        <a:lnSpc>
                          <a:spcPct val="115000"/>
                        </a:lnSpc>
                        <a:spcBef>
                          <a:spcPts val="0"/>
                        </a:spcBef>
                        <a:spcAft>
                          <a:spcPts val="0"/>
                        </a:spcAft>
                        <a:buFont typeface="Arial" panose="020B0604020202020204" pitchFamily="34" charset="0"/>
                        <a:buNone/>
                      </a:pPr>
                      <a:r>
                        <a:rPr lang="en-US" sz="1400" dirty="0">
                          <a:effectLst/>
                        </a:rPr>
                        <a:t>Introduction</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The Home page provides an intuitive, task-based entryway into the functionalities of OBI. The Home page is divided into sections that allow you to quickly begin a specific task, locate, or create a new object, or access technical documentation.</a:t>
                      </a:r>
                      <a:endParaRPr lang="en-US" sz="1000" dirty="0">
                        <a:effectLst/>
                        <a:latin typeface="Calibri"/>
                        <a:ea typeface="Calibri"/>
                        <a:cs typeface="Times New Roman"/>
                      </a:endParaRPr>
                    </a:p>
                  </a:txBody>
                  <a:tcPr marL="39072" marR="39072" marT="0" marB="0"/>
                </a:tc>
              </a:tr>
              <a:tr h="251781">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Create</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The Create section allows you access to editors for OBI objects to create OBI content, including analyses, agents, Key Performance Indicators, and analyses.</a:t>
                      </a:r>
                      <a:endParaRPr lang="en-US" sz="1000" dirty="0">
                        <a:effectLst/>
                        <a:latin typeface="Calibri"/>
                        <a:ea typeface="Calibri"/>
                        <a:cs typeface="Times New Roman"/>
                      </a:endParaRPr>
                    </a:p>
                  </a:txBody>
                  <a:tcPr marL="39072" marR="39072" marT="0" marB="0"/>
                </a:tc>
              </a:tr>
              <a:tr h="381470">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Browse/Manage </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In the Browse/Manage section, you can search content using the Catalog page by clicking the All Content link or apply default searches that return OBI objects that belong to you using the My Analysis, My Agents, and other similar links.</a:t>
                      </a:r>
                      <a:endParaRPr lang="en-US" sz="1000" dirty="0">
                        <a:effectLst/>
                        <a:latin typeface="Calibri"/>
                        <a:ea typeface="Calibri"/>
                        <a:cs typeface="Times New Roman"/>
                      </a:endParaRPr>
                    </a:p>
                  </a:txBody>
                  <a:tcPr marL="39072" marR="39072" marT="0" marB="0"/>
                </a:tc>
              </a:tr>
              <a:tr h="381470">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Get Started</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In the Get Started section, you can access download links for OBI desktop tools, for example, the OBI Office Add-In, as well as access technical documentation and other related content.</a:t>
                      </a:r>
                      <a:endParaRPr lang="en-US" sz="1000" dirty="0">
                        <a:effectLst/>
                        <a:latin typeface="Calibri"/>
                        <a:ea typeface="Calibri"/>
                        <a:cs typeface="Times New Roman"/>
                      </a:endParaRPr>
                    </a:p>
                  </a:txBody>
                  <a:tcPr marL="39072" marR="39072" marT="0" marB="0"/>
                </a:tc>
              </a:tr>
              <a:tr h="381470">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Recent/Most Popular</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The Recent and Most Popular sections contain recently opened objects, and those that are most popular among you and other users of the system.</a:t>
                      </a:r>
                      <a:endParaRPr lang="en-US" sz="1000" dirty="0">
                        <a:effectLst/>
                        <a:latin typeface="Calibri"/>
                        <a:ea typeface="Calibri"/>
                        <a:cs typeface="Times New Roman"/>
                      </a:endParaRPr>
                    </a:p>
                  </a:txBody>
                  <a:tcPr marL="39072" marR="39072" marT="0" marB="0"/>
                </a:tc>
              </a:tr>
              <a:tr h="251781">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Global Header</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section to access links and options to begin a task or locate an object.</a:t>
                      </a:r>
                      <a:endParaRPr lang="en-US" sz="1000" dirty="0">
                        <a:effectLst/>
                        <a:latin typeface="Calibri"/>
                        <a:ea typeface="Calibri"/>
                        <a:cs typeface="Times New Roman"/>
                      </a:endParaRPr>
                    </a:p>
                  </a:txBody>
                  <a:tcPr marL="39072" marR="39072" marT="0" marB="0"/>
                </a:tc>
              </a:tr>
              <a:tr h="563205">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Search</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option to search for an object from the global header. You can search for an object by its name, location, or type only, which is similar to using a Find dialog box in many products. You will find only those objects for which you have the appropriate permissions. When the desired object is located, you can click it to display it for viewing or editing, as your permissions allow.</a:t>
                      </a:r>
                      <a:endParaRPr lang="en-US" sz="1000" dirty="0">
                        <a:effectLst/>
                        <a:latin typeface="Calibri"/>
                        <a:ea typeface="Calibri"/>
                        <a:cs typeface="Times New Roman"/>
                      </a:endParaRPr>
                    </a:p>
                  </a:txBody>
                  <a:tcPr marL="39072" marR="39072" marT="0" marB="0"/>
                </a:tc>
              </a:tr>
              <a:tr h="1067230">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Help button</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link to display the following options:</a:t>
                      </a:r>
                    </a:p>
                    <a:p>
                      <a:pPr marL="0" marR="0">
                        <a:lnSpc>
                          <a:spcPct val="115000"/>
                        </a:lnSpc>
                        <a:spcBef>
                          <a:spcPts val="0"/>
                        </a:spcBef>
                        <a:spcAft>
                          <a:spcPts val="0"/>
                        </a:spcAft>
                      </a:pPr>
                      <a:r>
                        <a:rPr lang="en-US" sz="1000" dirty="0">
                          <a:effectLst/>
                        </a:rPr>
                        <a:t>BIEE Home Help dynamically changes to display the Help topic for the current page, editor, or tab.</a:t>
                      </a:r>
                    </a:p>
                    <a:p>
                      <a:pPr marL="0" marR="0">
                        <a:lnSpc>
                          <a:spcPct val="115000"/>
                        </a:lnSpc>
                        <a:spcBef>
                          <a:spcPts val="0"/>
                        </a:spcBef>
                        <a:spcAft>
                          <a:spcPts val="0"/>
                        </a:spcAft>
                      </a:pPr>
                      <a:r>
                        <a:rPr lang="en-US" sz="1000" dirty="0">
                          <a:effectLst/>
                        </a:rPr>
                        <a:t>Help Contents displays a cascading menu that provides options that link to the tables of contents for OBI, BI Publisher, and Marketing.</a:t>
                      </a:r>
                    </a:p>
                    <a:p>
                      <a:pPr marL="0" marR="0">
                        <a:lnSpc>
                          <a:spcPct val="115000"/>
                        </a:lnSpc>
                        <a:spcBef>
                          <a:spcPts val="0"/>
                        </a:spcBef>
                        <a:spcAft>
                          <a:spcPts val="0"/>
                        </a:spcAft>
                      </a:pPr>
                      <a:r>
                        <a:rPr lang="en-US" sz="1000" dirty="0">
                          <a:effectLst/>
                        </a:rPr>
                        <a:t>Documentation displays the documentation library for OBI.</a:t>
                      </a:r>
                    </a:p>
                    <a:p>
                      <a:pPr marL="0" marR="0">
                        <a:lnSpc>
                          <a:spcPct val="115000"/>
                        </a:lnSpc>
                        <a:spcBef>
                          <a:spcPts val="0"/>
                        </a:spcBef>
                        <a:spcAft>
                          <a:spcPts val="0"/>
                        </a:spcAft>
                      </a:pPr>
                      <a:r>
                        <a:rPr lang="en-US" sz="1000" dirty="0">
                          <a:effectLst/>
                        </a:rPr>
                        <a:t>OTN… displays the Business Intelligence and Data Warehousing Technology Center page on the Oracle Technology Network (OTN).</a:t>
                      </a:r>
                    </a:p>
                    <a:p>
                      <a:pPr marL="0" marR="0">
                        <a:lnSpc>
                          <a:spcPct val="115000"/>
                        </a:lnSpc>
                        <a:spcBef>
                          <a:spcPts val="0"/>
                        </a:spcBef>
                        <a:spcAft>
                          <a:spcPts val="0"/>
                        </a:spcAft>
                      </a:pPr>
                      <a:r>
                        <a:rPr lang="en-US" sz="1000" dirty="0">
                          <a:effectLst/>
                        </a:rPr>
                        <a:t>About OBI displays a dialog identifying the OBI version and copyright information.</a:t>
                      </a:r>
                      <a:endParaRPr lang="en-US" sz="1000" dirty="0">
                        <a:effectLst/>
                        <a:latin typeface="Calibri"/>
                        <a:ea typeface="Calibri"/>
                        <a:cs typeface="Times New Roman"/>
                      </a:endParaRPr>
                    </a:p>
                  </a:txBody>
                  <a:tcPr marL="39072" marR="39072" marT="0" marB="0"/>
                </a:tc>
              </a:tr>
              <a:tr h="251781">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Sign Out link</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link to log out of the OBI application.</a:t>
                      </a:r>
                    </a:p>
                    <a:p>
                      <a:pPr marL="0" marR="0">
                        <a:lnSpc>
                          <a:spcPct val="115000"/>
                        </a:lnSpc>
                        <a:spcBef>
                          <a:spcPts val="0"/>
                        </a:spcBef>
                        <a:spcAft>
                          <a:spcPts val="0"/>
                        </a:spcAft>
                      </a:pPr>
                      <a:r>
                        <a:rPr lang="en-US" sz="1000" dirty="0">
                          <a:effectLst/>
                        </a:rPr>
                        <a:t>Note: Do not close the browser window to exit from OBI.</a:t>
                      </a:r>
                      <a:endParaRPr lang="en-US" sz="1000" dirty="0">
                        <a:effectLst/>
                        <a:latin typeface="Calibri"/>
                        <a:ea typeface="Calibri"/>
                        <a:cs typeface="Times New Roman"/>
                      </a:endParaRPr>
                    </a:p>
                  </a:txBody>
                  <a:tcPr marL="39072" marR="39072" marT="0" marB="0"/>
                </a:tc>
              </a:tr>
              <a:tr h="251781">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Home link</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link to navigate to the Home page from any other part of the user interface.</a:t>
                      </a:r>
                      <a:endParaRPr lang="en-US" sz="1000" dirty="0">
                        <a:effectLst/>
                        <a:latin typeface="Calibri"/>
                        <a:ea typeface="Calibri"/>
                        <a:cs typeface="Times New Roman"/>
                      </a:endParaRPr>
                    </a:p>
                  </a:txBody>
                  <a:tcPr marL="39072" marR="39072" marT="0" marB="0"/>
                </a:tc>
              </a:tr>
              <a:tr h="251781">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Catalog link</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link to navigate to the Catalog page, in which you can navigate and work with objects in the Presentation Catalog.</a:t>
                      </a:r>
                      <a:endParaRPr lang="en-US" sz="1000" dirty="0">
                        <a:effectLst/>
                        <a:latin typeface="Calibri"/>
                        <a:ea typeface="Calibri"/>
                        <a:cs typeface="Times New Roman"/>
                      </a:endParaRPr>
                    </a:p>
                  </a:txBody>
                  <a:tcPr marL="39072" marR="39072" marT="0" marB="0"/>
                </a:tc>
              </a:tr>
              <a:tr h="206833">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Dashboards link</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link to access the customized Dashboards and My Dashboard, used to display analyses created in Analysis Editor.</a:t>
                      </a:r>
                      <a:endParaRPr lang="en-US" sz="1000" dirty="0">
                        <a:effectLst/>
                        <a:latin typeface="Calibri"/>
                        <a:ea typeface="Calibri"/>
                        <a:cs typeface="Times New Roman"/>
                      </a:endParaRPr>
                    </a:p>
                  </a:txBody>
                  <a:tcPr marL="39072" marR="39072" marT="0" marB="0"/>
                </a:tc>
              </a:tr>
              <a:tr h="381470">
                <a:tc>
                  <a:txBody>
                    <a:bodyPr/>
                    <a:lstStyle/>
                    <a:p>
                      <a:pPr marL="0" marR="0" lvl="0" indent="0">
                        <a:lnSpc>
                          <a:spcPct val="115000"/>
                        </a:lnSpc>
                        <a:spcBef>
                          <a:spcPts val="0"/>
                        </a:spcBef>
                        <a:spcAft>
                          <a:spcPts val="0"/>
                        </a:spcAft>
                        <a:buFont typeface="Arial" panose="020B0604020202020204" pitchFamily="34" charset="0"/>
                        <a:buNone/>
                      </a:pPr>
                      <a:r>
                        <a:rPr lang="en-US" sz="1400" dirty="0">
                          <a:effectLst/>
                        </a:rPr>
                        <a:t>New link</a:t>
                      </a:r>
                      <a:endParaRPr lang="en-US" sz="1400" dirty="0">
                        <a:effectLst/>
                        <a:latin typeface="Calibri"/>
                        <a:ea typeface="Calibri"/>
                        <a:cs typeface="Times New Roman"/>
                      </a:endParaRPr>
                    </a:p>
                  </a:txBody>
                  <a:tcPr marL="0" marR="0" marT="0" marB="0"/>
                </a:tc>
                <a:tc>
                  <a:txBody>
                    <a:bodyPr/>
                    <a:lstStyle/>
                    <a:p>
                      <a:pPr marL="0" marR="0">
                        <a:lnSpc>
                          <a:spcPct val="115000"/>
                        </a:lnSpc>
                        <a:spcBef>
                          <a:spcPts val="0"/>
                        </a:spcBef>
                        <a:spcAft>
                          <a:spcPts val="0"/>
                        </a:spcAft>
                      </a:pPr>
                      <a:r>
                        <a:rPr lang="en-US" sz="1000" dirty="0">
                          <a:effectLst/>
                        </a:rPr>
                        <a:t>You use this link to display a list of the objects that you can create. To create an object, select it from the list. The appropriate dialog or editor displays for you to create the object.</a:t>
                      </a:r>
                      <a:endParaRPr lang="en-US" sz="1000" dirty="0">
                        <a:effectLst/>
                        <a:latin typeface="Calibri"/>
                        <a:ea typeface="Calibri"/>
                        <a:cs typeface="Times New Roman"/>
                      </a:endParaRPr>
                    </a:p>
                  </a:txBody>
                  <a:tcPr marL="39072" marR="39072" marT="0" marB="0"/>
                </a:tc>
              </a:tr>
            </a:tbl>
          </a:graphicData>
        </a:graphic>
      </p:graphicFrame>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13</a:t>
            </a:fld>
            <a:endParaRPr lang="en-US"/>
          </a:p>
        </p:txBody>
      </p:sp>
    </p:spTree>
    <p:extLst>
      <p:ext uri="{BB962C8B-B14F-4D97-AF65-F5344CB8AC3E}">
        <p14:creationId xmlns:p14="http://schemas.microsoft.com/office/powerpoint/2010/main" val="4145170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cap="none" dirty="0">
                <a:solidFill>
                  <a:srgbClr val="FFFFFF"/>
                </a:solidFill>
                <a:latin typeface="Candara"/>
              </a:rPr>
              <a:t>2. UPK/Navigate OBI- STARS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990600"/>
            <a:ext cx="9067800" cy="5715000"/>
          </a:xfrm>
        </p:spPr>
        <p:txBody>
          <a:bodyPr>
            <a:normAutofit/>
          </a:bodyPr>
          <a:lstStyle/>
          <a:p>
            <a:pPr lvl="0" algn="ctr"/>
            <a:r>
              <a:rPr lang="en-US" sz="2800" i="0" dirty="0" smtClean="0">
                <a:latin typeface="Calibri" panose="020F0502020204030204" pitchFamily="34" charset="0"/>
              </a:rPr>
              <a:t>Understand </a:t>
            </a:r>
            <a:r>
              <a:rPr lang="en-US" sz="2800" i="0" dirty="0">
                <a:latin typeface="Calibri" panose="020F0502020204030204" pitchFamily="34" charset="0"/>
              </a:rPr>
              <a:t>the Analysis Editor Criteria &amp; Results </a:t>
            </a:r>
            <a:r>
              <a:rPr lang="en-US" sz="2800" i="0" dirty="0" smtClean="0">
                <a:latin typeface="Calibri" panose="020F0502020204030204" pitchFamily="34" charset="0"/>
              </a:rPr>
              <a:t>tabs</a:t>
            </a:r>
          </a:p>
          <a:p>
            <a:pPr lvl="0"/>
            <a:endParaRPr lang="en-US" sz="1600" i="0" dirty="0" smtClean="0"/>
          </a:p>
          <a:p>
            <a:pPr lvl="0"/>
            <a:r>
              <a:rPr lang="en-US" sz="1800" i="0" dirty="0" smtClean="0">
                <a:latin typeface="Calibri" panose="020F0502020204030204" pitchFamily="34" charset="0"/>
              </a:rPr>
              <a:t>The Analysis Editor Criteria allows you to drill down into a Subject Area and view the data elements it encompasses. You can view the individual data tables and the respective columns that are associated with each Subject Area.</a:t>
            </a:r>
          </a:p>
          <a:p>
            <a:pPr lvl="0"/>
            <a:r>
              <a:rPr lang="en-US" sz="1800" i="0" dirty="0" smtClean="0">
                <a:latin typeface="Calibri" panose="020F0502020204030204" pitchFamily="34" charset="0"/>
              </a:rPr>
              <a:t>As use of OBI- STARS expands in your organization, additional Subject Areas may be created that are applicable to your reporting strategy.  </a:t>
            </a:r>
            <a:endParaRPr lang="en-US" sz="1800" i="0" dirty="0">
              <a:latin typeface="Calibri" panose="020F0502020204030204" pitchFamily="34" charset="0"/>
            </a:endParaRPr>
          </a:p>
          <a:p>
            <a:endParaRPr lang="en-US" sz="1200" dirty="0" smtClean="0">
              <a:solidFill>
                <a:schemeClr val="tx1"/>
              </a:solidFill>
            </a:endParaRPr>
          </a:p>
          <a:p>
            <a:endParaRPr lang="en-US" dirty="0">
              <a:solidFill>
                <a:schemeClr val="tx1"/>
              </a:solidFill>
            </a:endParaRPr>
          </a:p>
        </p:txBody>
      </p:sp>
      <p:sp>
        <p:nvSpPr>
          <p:cNvPr id="8" name="Footer Placeholder 7"/>
          <p:cNvSpPr>
            <a:spLocks noGrp="1"/>
          </p:cNvSpPr>
          <p:nvPr>
            <p:ph type="ftr" sz="quarter" idx="12"/>
          </p:nvPr>
        </p:nvSpPr>
        <p:spPr/>
        <p:txBody>
          <a:bodyPr/>
          <a:lstStyle/>
          <a:p>
            <a:r>
              <a:rPr lang="en-US" smtClean="0"/>
              <a:t>Copyright © 2002-2016 State of Connecticut</a:t>
            </a:r>
            <a:endParaRPr lang="en-US"/>
          </a:p>
        </p:txBody>
      </p:sp>
      <p:sp>
        <p:nvSpPr>
          <p:cNvPr id="9" name="Slide Number Placeholder 8"/>
          <p:cNvSpPr>
            <a:spLocks noGrp="1"/>
          </p:cNvSpPr>
          <p:nvPr>
            <p:ph type="sldNum" sz="quarter" idx="11"/>
          </p:nvPr>
        </p:nvSpPr>
        <p:spPr/>
        <p:txBody>
          <a:bodyPr/>
          <a:lstStyle/>
          <a:p>
            <a:fld id="{3692DC17-4320-456A-B7B9-D6C00D9F246E}" type="slidenum">
              <a:rPr lang="en-US" smtClean="0"/>
              <a:t>14</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71" y="3509908"/>
            <a:ext cx="4476750" cy="2426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8107" y="3560795"/>
            <a:ext cx="4391025" cy="2324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3260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cap="none" dirty="0">
                <a:solidFill>
                  <a:srgbClr val="FFFFFF"/>
                </a:solidFill>
                <a:latin typeface="Candara"/>
              </a:rPr>
              <a:t>2. UPK/Navigate OBI- STARS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990600"/>
            <a:ext cx="9144000" cy="5791200"/>
          </a:xfrm>
        </p:spPr>
        <p:txBody>
          <a:bodyPr/>
          <a:lstStyle/>
          <a:p>
            <a:pPr lvl="0" algn="ctr"/>
            <a:r>
              <a:rPr lang="en-US" sz="2800" i="0" dirty="0" smtClean="0">
                <a:latin typeface="Calibri" panose="020F0502020204030204" pitchFamily="34" charset="0"/>
              </a:rPr>
              <a:t>Understand </a:t>
            </a:r>
            <a:r>
              <a:rPr lang="en-US" sz="2800" i="0" dirty="0">
                <a:latin typeface="Calibri" panose="020F0502020204030204" pitchFamily="34" charset="0"/>
              </a:rPr>
              <a:t>the Analysis Editor Criteria &amp; Results tabs</a:t>
            </a:r>
          </a:p>
          <a:p>
            <a:pPr algn="ctr"/>
            <a:endParaRPr lang="en-US" dirty="0" smtClean="0"/>
          </a:p>
          <a:p>
            <a:pPr algn="ctr"/>
            <a:endParaRPr lang="en-US" dirty="0"/>
          </a:p>
          <a:p>
            <a:pPr algn="ctr"/>
            <a:endParaRPr lang="en-US" dirty="0" smtClean="0"/>
          </a:p>
          <a:p>
            <a:pPr algn="ctr"/>
            <a:endParaRPr lang="en-US" dirty="0"/>
          </a:p>
          <a:p>
            <a:pPr algn="ctr"/>
            <a:r>
              <a:rPr lang="en-US" sz="2400" b="1" dirty="0" smtClean="0">
                <a:latin typeface="Calibri" panose="020F0502020204030204" pitchFamily="34" charset="0"/>
              </a:rPr>
              <a:t>Instructor Demo</a:t>
            </a:r>
          </a:p>
        </p:txBody>
      </p:sp>
      <p:sp>
        <p:nvSpPr>
          <p:cNvPr id="8" name="Footer Placeholder 7"/>
          <p:cNvSpPr>
            <a:spLocks noGrp="1"/>
          </p:cNvSpPr>
          <p:nvPr>
            <p:ph type="ftr" sz="quarter" idx="12"/>
          </p:nvPr>
        </p:nvSpPr>
        <p:spPr/>
        <p:txBody>
          <a:bodyPr/>
          <a:lstStyle/>
          <a:p>
            <a:r>
              <a:rPr lang="en-US" smtClean="0"/>
              <a:t>Copyright © 2002-2016 State of Connecticut</a:t>
            </a:r>
            <a:endParaRPr lang="en-US"/>
          </a:p>
        </p:txBody>
      </p:sp>
      <p:sp>
        <p:nvSpPr>
          <p:cNvPr id="9" name="Slide Number Placeholder 8"/>
          <p:cNvSpPr>
            <a:spLocks noGrp="1"/>
          </p:cNvSpPr>
          <p:nvPr>
            <p:ph type="sldNum" sz="quarter" idx="11"/>
          </p:nvPr>
        </p:nvSpPr>
        <p:spPr/>
        <p:txBody>
          <a:bodyPr/>
          <a:lstStyle/>
          <a:p>
            <a:fld id="{3692DC17-4320-456A-B7B9-D6C00D9F246E}" type="slidenum">
              <a:rPr lang="en-US" smtClean="0"/>
              <a:t>15</a:t>
            </a:fld>
            <a:endParaRPr lang="en-US"/>
          </a:p>
        </p:txBody>
      </p:sp>
    </p:spTree>
    <p:extLst>
      <p:ext uri="{BB962C8B-B14F-4D97-AF65-F5344CB8AC3E}">
        <p14:creationId xmlns:p14="http://schemas.microsoft.com/office/powerpoint/2010/main" val="14335685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2667000"/>
            <a:ext cx="3276600" cy="1371600"/>
          </a:xfrm>
        </p:spPr>
        <p:txBody>
          <a:bodyPr/>
          <a:lstStyle/>
          <a:p>
            <a:r>
              <a:rPr lang="en-US" sz="4400" dirty="0">
                <a:latin typeface="Arial Black" panose="020B0A04020102020204" pitchFamily="34" charset="0"/>
              </a:rPr>
              <a:t>BREAK</a:t>
            </a:r>
            <a:endParaRPr lang="en-US" sz="4400" b="1" dirty="0">
              <a:latin typeface="Arial Black" panose="020B0A04020102020204" pitchFamily="34" charset="0"/>
            </a:endParaRPr>
          </a:p>
        </p:txBody>
      </p:sp>
      <p:sp>
        <p:nvSpPr>
          <p:cNvPr id="4" name="Slide Number Placeholder 3"/>
          <p:cNvSpPr>
            <a:spLocks noGrp="1"/>
          </p:cNvSpPr>
          <p:nvPr>
            <p:ph type="sldNum" sz="quarter" idx="11"/>
          </p:nvPr>
        </p:nvSpPr>
        <p:spPr/>
        <p:txBody>
          <a:bodyPr/>
          <a:lstStyle/>
          <a:p>
            <a:fld id="{3692DC17-4320-456A-B7B9-D6C00D9F246E}" type="slidenum">
              <a:rPr lang="en-US" smtClean="0"/>
              <a:pPr/>
              <a:t>16</a:t>
            </a:fld>
            <a:endParaRPr lang="en-US" dirty="0"/>
          </a:p>
        </p:txBody>
      </p:sp>
      <p:sp>
        <p:nvSpPr>
          <p:cNvPr id="5" name="Footer Placeholder 4"/>
          <p:cNvSpPr>
            <a:spLocks noGrp="1"/>
          </p:cNvSpPr>
          <p:nvPr>
            <p:ph type="ftr" sz="quarter" idx="12"/>
          </p:nvPr>
        </p:nvSpPr>
        <p:spPr/>
        <p:txBody>
          <a:bodyPr/>
          <a:lstStyle/>
          <a:p>
            <a:r>
              <a:rPr lang="en-US" smtClean="0"/>
              <a:t>Copyright © 2002-2016 State of Connecticut</a:t>
            </a:r>
            <a:endParaRPr lang="en-US"/>
          </a:p>
        </p:txBody>
      </p:sp>
      <p:pic>
        <p:nvPicPr>
          <p:cNvPr id="6" name="Picture 2" descr="cid:image001.png@01D1A1FD.A4FB5E70"/>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7467600" y="152399"/>
            <a:ext cx="12541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592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latin typeface="Calibri" panose="020F0502020204030204" pitchFamily="34" charset="0"/>
              </a:rPr>
              <a:t>3</a:t>
            </a:r>
            <a:r>
              <a:rPr lang="en-US" sz="4000" cap="none" dirty="0" smtClean="0">
                <a:latin typeface="Calibri" panose="020F0502020204030204" pitchFamily="34" charset="0"/>
              </a:rPr>
              <a:t>. </a:t>
            </a:r>
            <a:r>
              <a:rPr lang="en-US" sz="4000" cap="none" dirty="0">
                <a:latin typeface="Calibri" panose="020F0502020204030204" pitchFamily="34" charset="0"/>
              </a:rPr>
              <a:t>Create and Save Analysis</a:t>
            </a:r>
          </a:p>
        </p:txBody>
      </p:sp>
      <p:sp>
        <p:nvSpPr>
          <p:cNvPr id="5" name="Subtitle 4"/>
          <p:cNvSpPr>
            <a:spLocks noGrp="1"/>
          </p:cNvSpPr>
          <p:nvPr>
            <p:ph type="subTitle" idx="1"/>
          </p:nvPr>
        </p:nvSpPr>
        <p:spPr>
          <a:xfrm>
            <a:off x="0" y="990600"/>
            <a:ext cx="9144000" cy="5562600"/>
          </a:xfrm>
        </p:spPr>
        <p:txBody>
          <a:bodyPr>
            <a:noAutofit/>
          </a:bodyPr>
          <a:lstStyle/>
          <a:p>
            <a:r>
              <a:rPr lang="en-US" sz="1800" i="0" dirty="0">
                <a:latin typeface="Calibri" panose="020F0502020204030204" pitchFamily="34" charset="0"/>
              </a:rPr>
              <a:t>The Analysis Editor interface is part of the State Analytical Reporting System (STARS) application used to query information across all the different agencies within the State of CT system. The Analysis Editor function allows you to explore and interact with information, and present and visualize information using drillable tables, graphs, pivot tables, and other reporting formats. You can save, organize, and share the results through Dashboards, alerts, or exporting to another format.</a:t>
            </a:r>
          </a:p>
          <a:p>
            <a:pPr lvl="0"/>
            <a:endParaRPr lang="en-US" sz="1800" i="0" dirty="0" smtClean="0">
              <a:latin typeface="Calibri" panose="020F0502020204030204" pitchFamily="34" charset="0"/>
            </a:endParaRPr>
          </a:p>
          <a:p>
            <a:pPr lvl="0"/>
            <a:r>
              <a:rPr lang="en-US" sz="1800" i="0" dirty="0" smtClean="0">
                <a:latin typeface="Calibri" panose="020F0502020204030204" pitchFamily="34" charset="0"/>
              </a:rPr>
              <a:t>At </a:t>
            </a:r>
            <a:r>
              <a:rPr lang="en-US" sz="1800" i="0" dirty="0">
                <a:latin typeface="Calibri" panose="020F0502020204030204" pitchFamily="34" charset="0"/>
              </a:rPr>
              <a:t>the end of this section, you will be </a:t>
            </a:r>
            <a:endParaRPr lang="en-US" sz="1800" i="0" dirty="0" smtClean="0">
              <a:latin typeface="Calibri" panose="020F0502020204030204" pitchFamily="34" charset="0"/>
            </a:endParaRPr>
          </a:p>
          <a:p>
            <a:pPr lvl="0"/>
            <a:r>
              <a:rPr lang="en-US" sz="1800" i="0" dirty="0" smtClean="0">
                <a:latin typeface="Calibri" panose="020F0502020204030204" pitchFamily="34" charset="0"/>
              </a:rPr>
              <a:t>able </a:t>
            </a:r>
            <a:r>
              <a:rPr lang="en-US" sz="1800" i="0" dirty="0">
                <a:latin typeface="Calibri" panose="020F0502020204030204" pitchFamily="34" charset="0"/>
              </a:rPr>
              <a:t>to complete the following </a:t>
            </a:r>
            <a:endParaRPr lang="en-US" sz="1800" i="0" dirty="0" smtClean="0">
              <a:latin typeface="Calibri" panose="020F0502020204030204" pitchFamily="34" charset="0"/>
            </a:endParaRPr>
          </a:p>
          <a:p>
            <a:pPr lvl="0"/>
            <a:r>
              <a:rPr lang="en-US" sz="1800" i="0" dirty="0" smtClean="0">
                <a:latin typeface="Calibri" panose="020F0502020204030204" pitchFamily="34" charset="0"/>
              </a:rPr>
              <a:t>Objectives:</a:t>
            </a:r>
          </a:p>
          <a:p>
            <a:pPr marL="342900" indent="-342900">
              <a:buFont typeface="Arial" panose="020B0604020202020204" pitchFamily="34" charset="0"/>
              <a:buChar char="•"/>
            </a:pPr>
            <a:r>
              <a:rPr lang="en-US" sz="1800" i="0" dirty="0" smtClean="0">
                <a:latin typeface="Calibri" panose="020F0502020204030204" pitchFamily="34" charset="0"/>
              </a:rPr>
              <a:t>Create a New </a:t>
            </a:r>
            <a:r>
              <a:rPr lang="en-US" sz="1800" i="0" dirty="0">
                <a:latin typeface="Calibri" panose="020F0502020204030204" pitchFamily="34" charset="0"/>
              </a:rPr>
              <a:t>A</a:t>
            </a:r>
            <a:r>
              <a:rPr lang="en-US" sz="1800" i="0" dirty="0" smtClean="0">
                <a:latin typeface="Calibri" panose="020F0502020204030204" pitchFamily="34" charset="0"/>
              </a:rPr>
              <a:t>nalysis</a:t>
            </a:r>
          </a:p>
          <a:p>
            <a:pPr marL="342900" indent="-342900">
              <a:buFont typeface="Arial" panose="020B0604020202020204" pitchFamily="34" charset="0"/>
              <a:buChar char="•"/>
            </a:pPr>
            <a:r>
              <a:rPr lang="en-US" sz="1800" i="0" dirty="0" smtClean="0">
                <a:latin typeface="Calibri" panose="020F0502020204030204" pitchFamily="34" charset="0"/>
              </a:rPr>
              <a:t>Save Filters from Analysis</a:t>
            </a:r>
          </a:p>
          <a:p>
            <a:pPr marL="342900" indent="-342900">
              <a:buFont typeface="Arial" panose="020B0604020202020204" pitchFamily="34" charset="0"/>
              <a:buChar char="•"/>
            </a:pPr>
            <a:r>
              <a:rPr lang="en-US" sz="1800" i="0" dirty="0" smtClean="0">
                <a:latin typeface="Calibri" panose="020F0502020204030204" pitchFamily="34" charset="0"/>
              </a:rPr>
              <a:t>Apply Saved Filters</a:t>
            </a:r>
          </a:p>
        </p:txBody>
      </p:sp>
      <p:sp>
        <p:nvSpPr>
          <p:cNvPr id="8" name="Footer Placeholder 7"/>
          <p:cNvSpPr>
            <a:spLocks noGrp="1"/>
          </p:cNvSpPr>
          <p:nvPr>
            <p:ph type="ftr" sz="quarter" idx="12"/>
          </p:nvPr>
        </p:nvSpPr>
        <p:spPr/>
        <p:txBody>
          <a:bodyPr/>
          <a:lstStyle/>
          <a:p>
            <a:r>
              <a:rPr lang="en-US" smtClean="0"/>
              <a:t>Copyright © 2002-2016 State of Connecticut</a:t>
            </a:r>
            <a:endParaRPr lang="en-US"/>
          </a:p>
        </p:txBody>
      </p:sp>
      <p:sp>
        <p:nvSpPr>
          <p:cNvPr id="9" name="Slide Number Placeholder 8"/>
          <p:cNvSpPr>
            <a:spLocks noGrp="1"/>
          </p:cNvSpPr>
          <p:nvPr>
            <p:ph type="sldNum" sz="quarter" idx="11"/>
          </p:nvPr>
        </p:nvSpPr>
        <p:spPr/>
        <p:txBody>
          <a:bodyPr/>
          <a:lstStyle/>
          <a:p>
            <a:fld id="{3692DC17-4320-456A-B7B9-D6C00D9F246E}" type="slidenum">
              <a:rPr lang="en-US" smtClean="0"/>
              <a:t>17</a:t>
            </a:fld>
            <a:endParaRPr lang="en-US"/>
          </a:p>
        </p:txBody>
      </p:sp>
      <p:pic>
        <p:nvPicPr>
          <p:cNvPr id="205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545178"/>
            <a:ext cx="5454650"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2294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66800" y="0"/>
            <a:ext cx="7086600" cy="685800"/>
          </a:xfrm>
        </p:spPr>
        <p:txBody>
          <a:bodyPr/>
          <a:lstStyle/>
          <a:p>
            <a:pPr algn="ctr"/>
            <a:r>
              <a:rPr lang="en-US" sz="4000" cap="none" dirty="0">
                <a:latin typeface="Calibri" panose="020F0502020204030204" pitchFamily="34" charset="0"/>
              </a:rPr>
              <a:t>3</a:t>
            </a:r>
            <a:r>
              <a:rPr lang="en-US" sz="4000" cap="none" dirty="0" smtClean="0">
                <a:latin typeface="Calibri" panose="020F0502020204030204" pitchFamily="34" charset="0"/>
              </a:rPr>
              <a:t>. </a:t>
            </a:r>
            <a:r>
              <a:rPr lang="en-US" sz="4000" cap="none" dirty="0">
                <a:latin typeface="Calibri" panose="020F0502020204030204" pitchFamily="34" charset="0"/>
              </a:rPr>
              <a:t>Create and Save Analysis</a:t>
            </a:r>
          </a:p>
        </p:txBody>
      </p:sp>
      <p:sp>
        <p:nvSpPr>
          <p:cNvPr id="5" name="Subtitle 4"/>
          <p:cNvSpPr>
            <a:spLocks noGrp="1"/>
          </p:cNvSpPr>
          <p:nvPr>
            <p:ph type="subTitle" idx="1"/>
          </p:nvPr>
        </p:nvSpPr>
        <p:spPr>
          <a:xfrm>
            <a:off x="0" y="1752600"/>
            <a:ext cx="9144000" cy="4800600"/>
          </a:xfrm>
        </p:spPr>
        <p:txBody>
          <a:bodyPr>
            <a:noAutofit/>
          </a:bodyPr>
          <a:lstStyle/>
          <a:p>
            <a:endParaRPr lang="en-US" sz="1800" i="0" dirty="0">
              <a:latin typeface="Calibri" panose="020F0502020204030204" pitchFamily="34" charset="0"/>
            </a:endParaRPr>
          </a:p>
        </p:txBody>
      </p:sp>
      <p:sp>
        <p:nvSpPr>
          <p:cNvPr id="8" name="Footer Placeholder 7"/>
          <p:cNvSpPr>
            <a:spLocks noGrp="1"/>
          </p:cNvSpPr>
          <p:nvPr>
            <p:ph type="ftr" sz="quarter" idx="12"/>
          </p:nvPr>
        </p:nvSpPr>
        <p:spPr/>
        <p:txBody>
          <a:bodyPr/>
          <a:lstStyle/>
          <a:p>
            <a:r>
              <a:rPr lang="en-US" smtClean="0"/>
              <a:t>Copyright © 2002-2016 State of Connecticut</a:t>
            </a:r>
            <a:endParaRPr lang="en-US"/>
          </a:p>
        </p:txBody>
      </p:sp>
      <p:sp>
        <p:nvSpPr>
          <p:cNvPr id="9" name="Slide Number Placeholder 8"/>
          <p:cNvSpPr>
            <a:spLocks noGrp="1"/>
          </p:cNvSpPr>
          <p:nvPr>
            <p:ph type="sldNum" sz="quarter" idx="11"/>
          </p:nvPr>
        </p:nvSpPr>
        <p:spPr/>
        <p:txBody>
          <a:bodyPr/>
          <a:lstStyle/>
          <a:p>
            <a:fld id="{3692DC17-4320-456A-B7B9-D6C00D9F246E}" type="slidenum">
              <a:rPr lang="en-US" smtClean="0"/>
              <a:t>18</a:t>
            </a:fld>
            <a:endParaRPr lang="en-US"/>
          </a:p>
        </p:txBody>
      </p:sp>
      <p:sp>
        <p:nvSpPr>
          <p:cNvPr id="2" name="TextBox 1"/>
          <p:cNvSpPr txBox="1"/>
          <p:nvPr/>
        </p:nvSpPr>
        <p:spPr>
          <a:xfrm>
            <a:off x="2209800" y="685800"/>
            <a:ext cx="5562600" cy="523220"/>
          </a:xfrm>
          <a:prstGeom prst="rect">
            <a:avLst/>
          </a:prstGeom>
          <a:noFill/>
        </p:spPr>
        <p:txBody>
          <a:bodyPr wrap="square" rtlCol="0">
            <a:spAutoFit/>
          </a:bodyPr>
          <a:lstStyle/>
          <a:p>
            <a:r>
              <a:rPr lang="en-US" sz="2800" dirty="0">
                <a:latin typeface="Calibri" panose="020F0502020204030204" pitchFamily="34" charset="0"/>
              </a:rPr>
              <a:t>Understand the Analysis Editor </a:t>
            </a:r>
            <a:r>
              <a:rPr lang="en-US" sz="2800" dirty="0" smtClean="0">
                <a:latin typeface="Calibri" panose="020F0502020204030204" pitchFamily="34" charset="0"/>
              </a:rPr>
              <a:t>View</a:t>
            </a:r>
            <a:endParaRPr lang="en-US" sz="2800" dirty="0">
              <a:latin typeface="Calibri" panose="020F0502020204030204" pitchFamily="34" charset="0"/>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314450"/>
            <a:ext cx="9066213"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3334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latin typeface="Calibri" panose="020F0502020204030204" pitchFamily="34" charset="0"/>
              </a:rPr>
              <a:t>3</a:t>
            </a:r>
            <a:r>
              <a:rPr lang="en-US" sz="4000" cap="none" dirty="0" smtClean="0">
                <a:latin typeface="Calibri" panose="020F0502020204030204" pitchFamily="34" charset="0"/>
              </a:rPr>
              <a:t>. </a:t>
            </a:r>
            <a:r>
              <a:rPr lang="en-US" sz="4000" cap="none" dirty="0">
                <a:latin typeface="Calibri" panose="020F0502020204030204" pitchFamily="34" charset="0"/>
              </a:rPr>
              <a:t>Create and Save Analysis</a:t>
            </a:r>
          </a:p>
        </p:txBody>
      </p:sp>
      <p:sp>
        <p:nvSpPr>
          <p:cNvPr id="5" name="Subtitle 4"/>
          <p:cNvSpPr>
            <a:spLocks noGrp="1"/>
          </p:cNvSpPr>
          <p:nvPr>
            <p:ph type="subTitle" idx="1"/>
          </p:nvPr>
        </p:nvSpPr>
        <p:spPr>
          <a:xfrm>
            <a:off x="0" y="990600"/>
            <a:ext cx="8763000" cy="457200"/>
          </a:xfrm>
        </p:spPr>
        <p:txBody>
          <a:bodyPr>
            <a:noAutofit/>
          </a:bodyPr>
          <a:lstStyle/>
          <a:p>
            <a:pPr algn="ctr"/>
            <a:r>
              <a:rPr lang="en-US" sz="2800" i="0" dirty="0" smtClean="0">
                <a:latin typeface="Calibri" panose="020F0502020204030204" pitchFamily="34" charset="0"/>
              </a:rPr>
              <a:t>Create a New Analysis</a:t>
            </a:r>
            <a:endParaRPr lang="en-US" sz="2800" i="0" dirty="0">
              <a:latin typeface="Calibri" panose="020F0502020204030204" pitchFamily="34" charset="0"/>
            </a:endParaRPr>
          </a:p>
        </p:txBody>
      </p:sp>
      <p:sp>
        <p:nvSpPr>
          <p:cNvPr id="2" name="TextBox 1"/>
          <p:cNvSpPr txBox="1"/>
          <p:nvPr/>
        </p:nvSpPr>
        <p:spPr>
          <a:xfrm>
            <a:off x="0" y="1524000"/>
            <a:ext cx="9144000" cy="1200329"/>
          </a:xfrm>
          <a:prstGeom prst="rect">
            <a:avLst/>
          </a:prstGeom>
          <a:noFill/>
        </p:spPr>
        <p:txBody>
          <a:bodyPr wrap="square" rtlCol="0">
            <a:spAutoFit/>
          </a:bodyPr>
          <a:lstStyle/>
          <a:p>
            <a:r>
              <a:rPr lang="en-US" dirty="0">
                <a:latin typeface="Calibri" panose="020F0502020204030204" pitchFamily="34" charset="0"/>
              </a:rPr>
              <a:t>The Analysis Editor interface allows you </a:t>
            </a:r>
            <a:r>
              <a:rPr lang="en-US" dirty="0" smtClean="0">
                <a:latin typeface="Calibri" panose="020F0502020204030204" pitchFamily="34" charset="0"/>
              </a:rPr>
              <a:t>to:</a:t>
            </a:r>
          </a:p>
          <a:p>
            <a:pPr marL="285750" indent="-285750">
              <a:buFont typeface="Arial" panose="020B0604020202020204" pitchFamily="34" charset="0"/>
              <a:buChar char="•"/>
            </a:pPr>
            <a:r>
              <a:rPr lang="en-US" dirty="0" smtClean="0">
                <a:latin typeface="Calibri" panose="020F0502020204030204" pitchFamily="34" charset="0"/>
              </a:rPr>
              <a:t> Make </a:t>
            </a:r>
            <a:r>
              <a:rPr lang="en-US" dirty="0">
                <a:latin typeface="Calibri" panose="020F0502020204030204" pitchFamily="34" charset="0"/>
              </a:rPr>
              <a:t>analytical analyses based on data that is stored in the data warehouse. </a:t>
            </a:r>
            <a:endParaRPr lang="en-US" dirty="0" smtClean="0">
              <a:latin typeface="Calibri" panose="020F0502020204030204" pitchFamily="34" charset="0"/>
            </a:endParaRPr>
          </a:p>
          <a:p>
            <a:pPr marL="285750" indent="-285750">
              <a:buFont typeface="Arial" panose="020B0604020202020204" pitchFamily="34" charset="0"/>
              <a:buChar char="•"/>
            </a:pPr>
            <a:r>
              <a:rPr lang="en-US" dirty="0">
                <a:latin typeface="Calibri" panose="020F0502020204030204" pitchFamily="34" charset="0"/>
              </a:rPr>
              <a:t>S</a:t>
            </a:r>
            <a:r>
              <a:rPr lang="en-US" dirty="0" smtClean="0">
                <a:latin typeface="Calibri" panose="020F0502020204030204" pitchFamily="34" charset="0"/>
              </a:rPr>
              <a:t>elect </a:t>
            </a:r>
            <a:r>
              <a:rPr lang="en-US" dirty="0">
                <a:latin typeface="Calibri" panose="020F0502020204030204" pitchFamily="34" charset="0"/>
              </a:rPr>
              <a:t>specific tables and columns that are stored within the data warehouse to execute a specific analytical analysis.</a:t>
            </a:r>
          </a:p>
        </p:txBody>
      </p:sp>
      <p:pic>
        <p:nvPicPr>
          <p:cNvPr id="9217"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54271" t="-1378" b="-1378"/>
          <a:stretch/>
        </p:blipFill>
        <p:spPr bwMode="auto">
          <a:xfrm>
            <a:off x="64401" y="2754455"/>
            <a:ext cx="1395198" cy="343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19</a:t>
            </a:fld>
            <a:endParaRPr lang="en-US"/>
          </a:p>
        </p:txBody>
      </p:sp>
      <p:pic>
        <p:nvPicPr>
          <p:cNvPr id="102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1686" y="2795414"/>
            <a:ext cx="292576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3081" y="2795414"/>
            <a:ext cx="4578520" cy="256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8069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447800" y="76200"/>
            <a:ext cx="5791200" cy="838200"/>
          </a:xfrm>
        </p:spPr>
        <p:txBody>
          <a:bodyPr/>
          <a:lstStyle/>
          <a:p>
            <a:pPr algn="ctr"/>
            <a:r>
              <a:rPr lang="en-US" sz="4800" cap="none" dirty="0" smtClean="0">
                <a:latin typeface="Calibri" panose="020F0502020204030204" pitchFamily="34" charset="0"/>
              </a:rPr>
              <a:t>Agenda</a:t>
            </a:r>
            <a:endParaRPr lang="en-US" sz="4800" cap="none" dirty="0">
              <a:latin typeface="Calibri" panose="020F0502020204030204" pitchFamily="34" charset="0"/>
            </a:endParaRPr>
          </a:p>
        </p:txBody>
      </p:sp>
      <p:sp>
        <p:nvSpPr>
          <p:cNvPr id="7" name="Subtitle 6"/>
          <p:cNvSpPr>
            <a:spLocks noGrp="1"/>
          </p:cNvSpPr>
          <p:nvPr>
            <p:ph type="subTitle" idx="1"/>
          </p:nvPr>
        </p:nvSpPr>
        <p:spPr>
          <a:xfrm>
            <a:off x="36394" y="914400"/>
            <a:ext cx="8991600" cy="5943600"/>
          </a:xfrm>
        </p:spPr>
        <p:txBody>
          <a:bodyPr>
            <a:normAutofit/>
          </a:bodyPr>
          <a:lstStyle/>
          <a:p>
            <a:pPr marL="457200" indent="-457200">
              <a:buFont typeface="+mj-lt"/>
              <a:buAutoNum type="arabicPeriod"/>
            </a:pPr>
            <a:r>
              <a:rPr lang="en-US" sz="3200" i="0" dirty="0" smtClean="0">
                <a:latin typeface="Calibri" panose="020F0502020204030204" pitchFamily="34" charset="0"/>
                <a:hlinkClick r:id="rId3" action="ppaction://hlinksldjump"/>
              </a:rPr>
              <a:t>Course Introduction</a:t>
            </a:r>
            <a:endParaRPr lang="en-US" sz="3200" i="0" dirty="0" smtClean="0">
              <a:latin typeface="Calibri" panose="020F0502020204030204" pitchFamily="34" charset="0"/>
            </a:endParaRPr>
          </a:p>
          <a:p>
            <a:pPr marL="457200" indent="-457200">
              <a:buFont typeface="+mj-lt"/>
              <a:buAutoNum type="arabicPeriod"/>
            </a:pPr>
            <a:r>
              <a:rPr lang="en-US" sz="3200" i="0" dirty="0" smtClean="0">
                <a:latin typeface="Calibri" panose="020F0502020204030204" pitchFamily="34" charset="0"/>
                <a:hlinkClick r:id="rId4" action="ppaction://hlinksldjump"/>
              </a:rPr>
              <a:t>Navigate OBI- STARS</a:t>
            </a:r>
            <a:endParaRPr lang="en-US" sz="3200" i="0" dirty="0" smtClean="0">
              <a:latin typeface="Calibri" panose="020F0502020204030204" pitchFamily="34" charset="0"/>
            </a:endParaRPr>
          </a:p>
          <a:p>
            <a:pPr marL="457200" indent="-457200">
              <a:buFont typeface="+mj-lt"/>
              <a:buAutoNum type="arabicPeriod"/>
            </a:pPr>
            <a:r>
              <a:rPr lang="en-US" sz="3200" i="0" dirty="0" smtClean="0">
                <a:latin typeface="Calibri" panose="020F0502020204030204" pitchFamily="34" charset="0"/>
                <a:hlinkClick r:id="rId5" action="ppaction://hlinksldjump"/>
              </a:rPr>
              <a:t>Create and Save Analysis</a:t>
            </a:r>
            <a:endParaRPr lang="en-US" sz="3200" i="0" dirty="0" smtClean="0">
              <a:latin typeface="Calibri" panose="020F0502020204030204" pitchFamily="34" charset="0"/>
            </a:endParaRPr>
          </a:p>
          <a:p>
            <a:pPr marL="457200" indent="-457200">
              <a:buFont typeface="+mj-lt"/>
              <a:buAutoNum type="arabicPeriod"/>
            </a:pPr>
            <a:r>
              <a:rPr lang="en-US" sz="3200" i="0" dirty="0" smtClean="0">
                <a:latin typeface="Calibri" panose="020F0502020204030204" pitchFamily="34" charset="0"/>
                <a:hlinkClick r:id="rId6" action="ppaction://hlinksldjump"/>
              </a:rPr>
              <a:t>Format Analysis and Columns</a:t>
            </a:r>
            <a:endParaRPr lang="en-US" sz="3200" i="0" dirty="0" smtClean="0">
              <a:latin typeface="Calibri" panose="020F0502020204030204" pitchFamily="34" charset="0"/>
            </a:endParaRPr>
          </a:p>
          <a:p>
            <a:pPr marL="457200" indent="-457200">
              <a:buFont typeface="+mj-lt"/>
              <a:buAutoNum type="arabicPeriod"/>
            </a:pPr>
            <a:r>
              <a:rPr lang="en-US" sz="3200" i="0" dirty="0" smtClean="0">
                <a:latin typeface="Calibri" panose="020F0502020204030204" pitchFamily="34" charset="0"/>
                <a:hlinkClick r:id="rId7" action="ppaction://hlinksldjump"/>
              </a:rPr>
              <a:t>Customize Analysis Views</a:t>
            </a:r>
            <a:endParaRPr lang="en-US" sz="3200" i="0" dirty="0" smtClean="0">
              <a:latin typeface="Calibri" panose="020F0502020204030204" pitchFamily="34" charset="0"/>
            </a:endParaRPr>
          </a:p>
          <a:p>
            <a:pPr marL="457200" indent="-457200">
              <a:buFont typeface="+mj-lt"/>
              <a:buAutoNum type="arabicPeriod"/>
            </a:pPr>
            <a:r>
              <a:rPr lang="en-US" sz="3200" i="0" dirty="0">
                <a:latin typeface="Calibri" panose="020F0502020204030204" pitchFamily="34" charset="0"/>
                <a:hlinkClick r:id="rId8" action="ppaction://hlinksldjump"/>
              </a:rPr>
              <a:t>Drill Down </a:t>
            </a:r>
            <a:r>
              <a:rPr lang="en-US" sz="3200" i="0" dirty="0" smtClean="0">
                <a:latin typeface="Calibri" panose="020F0502020204030204" pitchFamily="34" charset="0"/>
                <a:hlinkClick r:id="rId8" action="ppaction://hlinksldjump"/>
              </a:rPr>
              <a:t>Functionality</a:t>
            </a:r>
            <a:endParaRPr lang="en-US" sz="3200" i="0" dirty="0" smtClean="0">
              <a:latin typeface="Calibri" panose="020F0502020204030204" pitchFamily="34" charset="0"/>
            </a:endParaRPr>
          </a:p>
          <a:p>
            <a:pPr marL="457200" indent="-457200">
              <a:buFont typeface="+mj-lt"/>
              <a:buAutoNum type="arabicPeriod"/>
            </a:pPr>
            <a:r>
              <a:rPr lang="en-US" sz="3200" i="0" dirty="0" smtClean="0">
                <a:latin typeface="Calibri" panose="020F0502020204030204" pitchFamily="34" charset="0"/>
                <a:hlinkClick r:id="rId9" action="ppaction://hlinksldjump"/>
              </a:rPr>
              <a:t>Search, Print and Export Results</a:t>
            </a:r>
            <a:endParaRPr lang="en-US" sz="3200" i="0" dirty="0" smtClean="0">
              <a:latin typeface="Calibri" panose="020F0502020204030204" pitchFamily="34" charset="0"/>
            </a:endParaRPr>
          </a:p>
          <a:p>
            <a:pPr marL="457200" indent="-457200">
              <a:buFont typeface="+mj-lt"/>
              <a:buAutoNum type="arabicPeriod"/>
            </a:pPr>
            <a:r>
              <a:rPr lang="en-US" sz="3200" i="0" dirty="0" smtClean="0">
                <a:latin typeface="Calibri" panose="020F0502020204030204" pitchFamily="34" charset="0"/>
                <a:hlinkClick r:id="rId10" action="ppaction://hlinksldjump"/>
              </a:rPr>
              <a:t>Work with Dashboard Prompts</a:t>
            </a:r>
            <a:endParaRPr lang="en-US" sz="3200" i="0" dirty="0" smtClean="0">
              <a:latin typeface="Calibri" panose="020F0502020204030204" pitchFamily="34" charset="0"/>
            </a:endParaRPr>
          </a:p>
          <a:p>
            <a:pPr marL="457200" indent="-457200">
              <a:buFont typeface="+mj-lt"/>
              <a:buAutoNum type="arabicPeriod"/>
            </a:pPr>
            <a:r>
              <a:rPr lang="en-US" sz="3200" i="0" dirty="0" smtClean="0">
                <a:latin typeface="Calibri" panose="020F0502020204030204" pitchFamily="34" charset="0"/>
                <a:hlinkClick r:id="rId11" action="ppaction://hlinksldjump"/>
              </a:rPr>
              <a:t>Build and Design a Dashboard</a:t>
            </a:r>
            <a:endParaRPr lang="en-US" sz="3200" i="0" dirty="0">
              <a:latin typeface="Calibri" panose="020F0502020204030204" pitchFamily="34" charset="0"/>
            </a:endParaRPr>
          </a:p>
        </p:txBody>
      </p:sp>
      <p:sp>
        <p:nvSpPr>
          <p:cNvPr id="9" name="Footer Placeholder 8"/>
          <p:cNvSpPr>
            <a:spLocks noGrp="1"/>
          </p:cNvSpPr>
          <p:nvPr>
            <p:ph type="ftr" sz="quarter" idx="12"/>
          </p:nvPr>
        </p:nvSpPr>
        <p:spPr>
          <a:xfrm>
            <a:off x="0" y="6583680"/>
            <a:ext cx="5102352" cy="365125"/>
          </a:xfrm>
        </p:spPr>
        <p:txBody>
          <a:bodyPr/>
          <a:lstStyle/>
          <a:p>
            <a:r>
              <a:rPr lang="en-US" dirty="0" smtClean="0"/>
              <a:t>Copyright © 2002-2016 State of Connecticut</a:t>
            </a:r>
            <a:endParaRPr lang="en-US" dirty="0"/>
          </a:p>
        </p:txBody>
      </p:sp>
      <p:sp>
        <p:nvSpPr>
          <p:cNvPr id="10" name="Slide Number Placeholder 9"/>
          <p:cNvSpPr>
            <a:spLocks noGrp="1"/>
          </p:cNvSpPr>
          <p:nvPr>
            <p:ph type="sldNum" sz="quarter" idx="11"/>
          </p:nvPr>
        </p:nvSpPr>
        <p:spPr>
          <a:xfrm>
            <a:off x="8534400" y="6553200"/>
            <a:ext cx="609600" cy="304800"/>
          </a:xfrm>
        </p:spPr>
        <p:txBody>
          <a:bodyPr/>
          <a:lstStyle/>
          <a:p>
            <a:fld id="{3692DC17-4320-456A-B7B9-D6C00D9F246E}" type="slidenum">
              <a:rPr lang="en-US" sz="1400" smtClean="0"/>
              <a:t>2</a:t>
            </a:fld>
            <a:endParaRPr lang="en-US" sz="1400" dirty="0"/>
          </a:p>
        </p:txBody>
      </p:sp>
    </p:spTree>
    <p:extLst>
      <p:ext uri="{BB962C8B-B14F-4D97-AF65-F5344CB8AC3E}">
        <p14:creationId xmlns:p14="http://schemas.microsoft.com/office/powerpoint/2010/main" val="23456368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latin typeface="Calibri" panose="020F0502020204030204" pitchFamily="34" charset="0"/>
              </a:rPr>
              <a:t>3</a:t>
            </a:r>
            <a:r>
              <a:rPr lang="en-US" sz="4000" cap="none" dirty="0" smtClean="0">
                <a:latin typeface="Calibri" panose="020F0502020204030204" pitchFamily="34" charset="0"/>
              </a:rPr>
              <a:t>. </a:t>
            </a:r>
            <a:r>
              <a:rPr lang="en-US" sz="4000" cap="none" dirty="0">
                <a:latin typeface="Calibri" panose="020F0502020204030204" pitchFamily="34" charset="0"/>
              </a:rPr>
              <a:t>Create and Save Analysis</a:t>
            </a:r>
          </a:p>
        </p:txBody>
      </p:sp>
      <p:sp>
        <p:nvSpPr>
          <p:cNvPr id="5" name="Subtitle 4"/>
          <p:cNvSpPr>
            <a:spLocks noGrp="1"/>
          </p:cNvSpPr>
          <p:nvPr>
            <p:ph type="subTitle" idx="1"/>
          </p:nvPr>
        </p:nvSpPr>
        <p:spPr>
          <a:xfrm>
            <a:off x="0" y="990600"/>
            <a:ext cx="8763000" cy="533400"/>
          </a:xfrm>
        </p:spPr>
        <p:txBody>
          <a:bodyPr>
            <a:normAutofit/>
          </a:bodyPr>
          <a:lstStyle/>
          <a:p>
            <a:pPr algn="ctr"/>
            <a:r>
              <a:rPr lang="en-US" sz="2800" i="0" dirty="0" smtClean="0"/>
              <a:t>Create </a:t>
            </a:r>
            <a:r>
              <a:rPr lang="en-US" sz="2800" i="0" dirty="0"/>
              <a:t>a New Analysis</a:t>
            </a:r>
          </a:p>
          <a:p>
            <a:pPr algn="ctr"/>
            <a:endParaRPr lang="en-US" sz="2800" b="1" i="0" dirty="0"/>
          </a:p>
        </p:txBody>
      </p:sp>
      <p:sp>
        <p:nvSpPr>
          <p:cNvPr id="3" name="TextBox 2"/>
          <p:cNvSpPr txBox="1"/>
          <p:nvPr/>
        </p:nvSpPr>
        <p:spPr>
          <a:xfrm>
            <a:off x="1295400" y="3200400"/>
            <a:ext cx="6172200" cy="461665"/>
          </a:xfrm>
          <a:prstGeom prst="rect">
            <a:avLst/>
          </a:prstGeom>
          <a:noFill/>
        </p:spPr>
        <p:txBody>
          <a:bodyPr wrap="square" rtlCol="0">
            <a:spAutoFit/>
          </a:bodyPr>
          <a:lstStyle/>
          <a:p>
            <a:pPr lvl="0" algn="ctr">
              <a:spcBef>
                <a:spcPct val="20000"/>
              </a:spcBef>
            </a:pPr>
            <a:r>
              <a:rPr lang="en-US" sz="2400" b="1" dirty="0">
                <a:solidFill>
                  <a:srgbClr val="FFFFFF">
                    <a:tint val="75000"/>
                  </a:srgbClr>
                </a:solidFill>
                <a:latin typeface="Calibri" panose="020F0502020204030204" pitchFamily="34" charset="0"/>
              </a:rPr>
              <a:t>Instructor </a:t>
            </a:r>
            <a:r>
              <a:rPr lang="en-US" sz="2400" b="1" dirty="0" smtClean="0">
                <a:solidFill>
                  <a:srgbClr val="FFFFFF">
                    <a:tint val="75000"/>
                  </a:srgbClr>
                </a:solidFill>
                <a:latin typeface="Calibri" panose="020F0502020204030204" pitchFamily="34" charset="0"/>
              </a:rPr>
              <a:t>Demo</a:t>
            </a:r>
            <a:endParaRPr lang="en-US" sz="2400" b="1" dirty="0"/>
          </a:p>
        </p:txBody>
      </p:sp>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20</a:t>
            </a:fld>
            <a:endParaRPr lang="en-US"/>
          </a:p>
        </p:txBody>
      </p:sp>
    </p:spTree>
    <p:extLst>
      <p:ext uri="{BB962C8B-B14F-4D97-AF65-F5344CB8AC3E}">
        <p14:creationId xmlns:p14="http://schemas.microsoft.com/office/powerpoint/2010/main" val="3969774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sz="4000" cap="none" dirty="0">
                <a:latin typeface="Calibri" panose="020F0502020204030204" pitchFamily="34" charset="0"/>
              </a:rPr>
              <a:t>3</a:t>
            </a:r>
            <a:r>
              <a:rPr lang="en-US" sz="4000" cap="none" dirty="0" smtClean="0">
                <a:latin typeface="Calibri" panose="020F0502020204030204" pitchFamily="34" charset="0"/>
              </a:rPr>
              <a:t>. </a:t>
            </a:r>
            <a:r>
              <a:rPr lang="en-US" sz="4000" cap="none" dirty="0">
                <a:latin typeface="Calibri" panose="020F0502020204030204" pitchFamily="34" charset="0"/>
              </a:rPr>
              <a:t>Create and Save Analysis</a:t>
            </a:r>
          </a:p>
        </p:txBody>
      </p:sp>
      <p:sp>
        <p:nvSpPr>
          <p:cNvPr id="5" name="Subtitle 4"/>
          <p:cNvSpPr>
            <a:spLocks noGrp="1"/>
          </p:cNvSpPr>
          <p:nvPr>
            <p:ph type="subTitle" idx="1"/>
          </p:nvPr>
        </p:nvSpPr>
        <p:spPr>
          <a:xfrm>
            <a:off x="1447800" y="1066800"/>
            <a:ext cx="6477000" cy="457200"/>
          </a:xfrm>
        </p:spPr>
        <p:txBody>
          <a:bodyPr>
            <a:normAutofit fontScale="92500" lnSpcReduction="10000"/>
          </a:bodyPr>
          <a:lstStyle/>
          <a:p>
            <a:pPr algn="ctr"/>
            <a:r>
              <a:rPr lang="en-US" sz="2800" i="0" dirty="0" smtClean="0">
                <a:latin typeface="Calibri" panose="020F0502020204030204" pitchFamily="34" charset="0"/>
              </a:rPr>
              <a:t>Create a New Analysis</a:t>
            </a:r>
            <a:endParaRPr lang="en-US" sz="2800" i="0" dirty="0">
              <a:latin typeface="Calibri" panose="020F0502020204030204" pitchFamily="34" charset="0"/>
            </a:endParaRPr>
          </a:p>
          <a:p>
            <a:pPr algn="ctr"/>
            <a:endParaRPr lang="en-US" sz="2800" b="1" i="0" dirty="0"/>
          </a:p>
        </p:txBody>
      </p:sp>
      <p:sp>
        <p:nvSpPr>
          <p:cNvPr id="3" name="TextBox 2"/>
          <p:cNvSpPr txBox="1"/>
          <p:nvPr/>
        </p:nvSpPr>
        <p:spPr>
          <a:xfrm>
            <a:off x="1066800" y="1981200"/>
            <a:ext cx="7010400" cy="2831544"/>
          </a:xfrm>
          <a:prstGeom prst="rect">
            <a:avLst/>
          </a:prstGeom>
          <a:noFill/>
        </p:spPr>
        <p:txBody>
          <a:bodyPr wrap="square" rtlCol="0">
            <a:spAutoFit/>
          </a:bodyPr>
          <a:lstStyle/>
          <a:p>
            <a:pPr lvl="0" algn="ctr">
              <a:spcBef>
                <a:spcPct val="20000"/>
              </a:spcBef>
            </a:pPr>
            <a:r>
              <a:rPr lang="en-US" sz="2400" b="1" dirty="0">
                <a:solidFill>
                  <a:srgbClr val="FFFFFF">
                    <a:tint val="75000"/>
                  </a:srgbClr>
                </a:solidFill>
                <a:latin typeface="Calibri" panose="020F0502020204030204" pitchFamily="34" charset="0"/>
              </a:rPr>
              <a:t>Student </a:t>
            </a:r>
            <a:r>
              <a:rPr lang="en-US" sz="2400" b="1" dirty="0" smtClean="0">
                <a:solidFill>
                  <a:srgbClr val="FFFFFF">
                    <a:tint val="75000"/>
                  </a:srgbClr>
                </a:solidFill>
                <a:latin typeface="Calibri" panose="020F0502020204030204" pitchFamily="34" charset="0"/>
              </a:rPr>
              <a:t>Activity</a:t>
            </a:r>
          </a:p>
          <a:p>
            <a:r>
              <a:rPr lang="en-US" sz="2000" dirty="0">
                <a:latin typeface="Calibri" panose="020F0502020204030204" pitchFamily="34" charset="0"/>
              </a:rPr>
              <a:t>In this exercise we will be creating </a:t>
            </a:r>
            <a:r>
              <a:rPr lang="en-US" sz="2000" b="1" dirty="0" smtClean="0"/>
              <a:t>Payroll Summary </a:t>
            </a:r>
            <a:r>
              <a:rPr lang="en-US" sz="2000" b="1" dirty="0" smtClean="0">
                <a:latin typeface="Calibri" panose="020F0502020204030204" pitchFamily="34" charset="0"/>
              </a:rPr>
              <a:t>Report</a:t>
            </a:r>
            <a:r>
              <a:rPr lang="en-US" sz="2000" dirty="0" smtClean="0">
                <a:latin typeface="Calibri" panose="020F0502020204030204" pitchFamily="34" charset="0"/>
              </a:rPr>
              <a:t> </a:t>
            </a:r>
            <a:r>
              <a:rPr lang="en-US" sz="2000" dirty="0">
                <a:latin typeface="Calibri" panose="020F0502020204030204" pitchFamily="34" charset="0"/>
              </a:rPr>
              <a:t>so</a:t>
            </a:r>
            <a:r>
              <a:rPr lang="en-US" sz="2000" dirty="0"/>
              <a:t> </a:t>
            </a:r>
            <a:r>
              <a:rPr lang="en-US" sz="2000" dirty="0">
                <a:latin typeface="Calibri" panose="020F0502020204030204" pitchFamily="34" charset="0"/>
              </a:rPr>
              <a:t>you can view the Payroll amount by different Agencies and Departments</a:t>
            </a:r>
            <a:r>
              <a:rPr lang="en-US" sz="2000" dirty="0"/>
              <a:t>. </a:t>
            </a:r>
            <a:endParaRPr lang="en-US" sz="2000" dirty="0">
              <a:latin typeface="Calibri" panose="020F0502020204030204" pitchFamily="34" charset="0"/>
            </a:endParaRPr>
          </a:p>
          <a:p>
            <a:endParaRPr lang="en-US" sz="2000" dirty="0">
              <a:latin typeface="Calibri" panose="020F0502020204030204" pitchFamily="34" charset="0"/>
            </a:endParaRPr>
          </a:p>
          <a:p>
            <a:r>
              <a:rPr lang="en-US" sz="2000" dirty="0"/>
              <a:t>To do this: Refer to Guided Exercise section </a:t>
            </a:r>
            <a:r>
              <a:rPr lang="en-US" sz="2000" dirty="0" smtClean="0"/>
              <a:t>3.1.</a:t>
            </a:r>
            <a:endParaRPr lang="en-US" sz="2000" dirty="0"/>
          </a:p>
          <a:p>
            <a:pPr lvl="0" algn="ctr">
              <a:spcBef>
                <a:spcPct val="20000"/>
              </a:spcBef>
            </a:pPr>
            <a:endParaRPr lang="en-US" sz="4000" i="1" dirty="0">
              <a:solidFill>
                <a:srgbClr val="FFFFFF">
                  <a:tint val="75000"/>
                </a:srgbClr>
              </a:solidFill>
            </a:endParaRPr>
          </a:p>
        </p:txBody>
      </p:sp>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21</a:t>
            </a:fld>
            <a:endParaRPr lang="en-US"/>
          </a:p>
        </p:txBody>
      </p:sp>
    </p:spTree>
    <p:extLst>
      <p:ext uri="{BB962C8B-B14F-4D97-AF65-F5344CB8AC3E}">
        <p14:creationId xmlns:p14="http://schemas.microsoft.com/office/powerpoint/2010/main" val="6912168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010399" cy="914400"/>
          </a:xfrm>
        </p:spPr>
        <p:txBody>
          <a:bodyPr/>
          <a:lstStyle/>
          <a:p>
            <a:pPr algn="ctr"/>
            <a:r>
              <a:rPr lang="en-US" sz="4000" cap="none" dirty="0">
                <a:solidFill>
                  <a:srgbClr val="FFFFFF"/>
                </a:solidFill>
                <a:latin typeface="Calibri" panose="020F0502020204030204" pitchFamily="34" charset="0"/>
              </a:rPr>
              <a:t>3</a:t>
            </a:r>
            <a:r>
              <a:rPr lang="en-US" sz="4000" cap="none" dirty="0" smtClean="0">
                <a:solidFill>
                  <a:srgbClr val="FFFFFF"/>
                </a:solidFill>
                <a:latin typeface="Calibri" panose="020F0502020204030204" pitchFamily="34" charset="0"/>
              </a:rPr>
              <a:t>. </a:t>
            </a:r>
            <a:r>
              <a:rPr lang="en-US" sz="4000" cap="none" dirty="0">
                <a:solidFill>
                  <a:srgbClr val="FFFFFF"/>
                </a:solidFill>
                <a:latin typeface="Calibri" panose="020F0502020204030204" pitchFamily="34" charset="0"/>
              </a:rPr>
              <a:t>Create and Save Analysis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152400" y="1905000"/>
            <a:ext cx="8839200" cy="3581400"/>
          </a:xfrm>
        </p:spPr>
        <p:txBody>
          <a:bodyPr>
            <a:normAutofit/>
          </a:bodyPr>
          <a:lstStyle/>
          <a:p>
            <a:pPr marL="914400" marR="0">
              <a:lnSpc>
                <a:spcPct val="115000"/>
              </a:lnSpc>
              <a:spcBef>
                <a:spcPts val="0"/>
              </a:spcBef>
              <a:spcAft>
                <a:spcPts val="0"/>
              </a:spcAft>
            </a:pPr>
            <a:r>
              <a:rPr lang="en-US" sz="2200" i="0" dirty="0" smtClean="0">
                <a:latin typeface="Calibri"/>
                <a:ea typeface="Calibri"/>
                <a:cs typeface="Times New Roman"/>
              </a:rPr>
              <a:t>Users may find it useful to save complicated filters that could apply to many different queries, so that you don’t have to keep </a:t>
            </a:r>
            <a:r>
              <a:rPr lang="en-US" sz="2200" b="1" i="0" dirty="0" smtClean="0">
                <a:latin typeface="Calibri"/>
                <a:ea typeface="Calibri"/>
                <a:cs typeface="Times New Roman"/>
              </a:rPr>
              <a:t>recreating</a:t>
            </a:r>
            <a:r>
              <a:rPr lang="en-US" sz="2200" i="0" dirty="0" smtClean="0">
                <a:latin typeface="Calibri"/>
                <a:ea typeface="Calibri"/>
                <a:cs typeface="Times New Roman"/>
              </a:rPr>
              <a:t> them.</a:t>
            </a:r>
          </a:p>
          <a:p>
            <a:pPr marL="914400" marR="0">
              <a:lnSpc>
                <a:spcPct val="115000"/>
              </a:lnSpc>
              <a:spcBef>
                <a:spcPts val="0"/>
              </a:spcBef>
              <a:spcAft>
                <a:spcPts val="0"/>
              </a:spcAft>
            </a:pPr>
            <a:endParaRPr lang="en-US" sz="2200" dirty="0" smtClean="0">
              <a:latin typeface="Calibri"/>
              <a:ea typeface="Calibri"/>
              <a:cs typeface="Times New Roman"/>
            </a:endParaRPr>
          </a:p>
          <a:p>
            <a:pPr algn="ctr"/>
            <a:endParaRPr lang="en-US" sz="2200" b="1" i="0" dirty="0"/>
          </a:p>
        </p:txBody>
      </p:sp>
      <p:sp>
        <p:nvSpPr>
          <p:cNvPr id="7" name="TextBox 6"/>
          <p:cNvSpPr txBox="1"/>
          <p:nvPr/>
        </p:nvSpPr>
        <p:spPr>
          <a:xfrm>
            <a:off x="2133600" y="990600"/>
            <a:ext cx="4800600" cy="523220"/>
          </a:xfrm>
          <a:prstGeom prst="rect">
            <a:avLst/>
          </a:prstGeom>
          <a:noFill/>
        </p:spPr>
        <p:txBody>
          <a:bodyPr wrap="square" rtlCol="0">
            <a:spAutoFit/>
          </a:bodyPr>
          <a:lstStyle/>
          <a:p>
            <a:pPr algn="ctr"/>
            <a:r>
              <a:rPr lang="en-US" sz="2800" dirty="0">
                <a:latin typeface="Calibri" panose="020F0502020204030204" pitchFamily="34" charset="0"/>
              </a:rPr>
              <a:t>S</a:t>
            </a:r>
            <a:r>
              <a:rPr lang="en-US" sz="2800" dirty="0" smtClean="0">
                <a:latin typeface="Calibri" panose="020F0502020204030204" pitchFamily="34" charset="0"/>
              </a:rPr>
              <a:t>ave </a:t>
            </a:r>
            <a:r>
              <a:rPr lang="en-US" sz="2800" dirty="0">
                <a:latin typeface="Calibri" panose="020F0502020204030204" pitchFamily="34" charset="0"/>
              </a:rPr>
              <a:t>Filters from </a:t>
            </a:r>
            <a:r>
              <a:rPr lang="en-US" sz="2800" dirty="0" smtClean="0">
                <a:latin typeface="Calibri" panose="020F0502020204030204" pitchFamily="34" charset="0"/>
              </a:rPr>
              <a:t>Analysis</a:t>
            </a:r>
            <a:endParaRPr lang="en-US" sz="2800" dirty="0">
              <a:latin typeface="Calibri" panose="020F0502020204030204" pitchFamily="34" charset="0"/>
            </a:endParaRP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22</a:t>
            </a:fld>
            <a:endParaRPr lang="en-US"/>
          </a:p>
        </p:txBody>
      </p:sp>
      <p:pic>
        <p:nvPicPr>
          <p:cNvPr id="307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507" y="3581400"/>
            <a:ext cx="52863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7643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010399" cy="914400"/>
          </a:xfrm>
        </p:spPr>
        <p:txBody>
          <a:bodyPr/>
          <a:lstStyle/>
          <a:p>
            <a:pPr algn="ctr"/>
            <a:r>
              <a:rPr lang="en-US" sz="4000" cap="none" dirty="0" smtClean="0">
                <a:latin typeface="Calibri" panose="020F0502020204030204" pitchFamily="34" charset="0"/>
              </a:rPr>
              <a:t>3. </a:t>
            </a:r>
            <a:r>
              <a:rPr lang="en-US" sz="4000" cap="none" dirty="0">
                <a:latin typeface="Calibri" panose="020F0502020204030204" pitchFamily="34" charset="0"/>
              </a:rPr>
              <a:t>Create </a:t>
            </a:r>
            <a:r>
              <a:rPr lang="en-US" sz="4000" cap="none" dirty="0" smtClean="0">
                <a:latin typeface="Calibri" panose="020F0502020204030204" pitchFamily="34" charset="0"/>
              </a:rPr>
              <a:t>and Save </a:t>
            </a:r>
            <a:r>
              <a:rPr lang="en-US" sz="4000" cap="none" dirty="0">
                <a:latin typeface="Calibri" panose="020F0502020204030204" pitchFamily="34" charset="0"/>
              </a:rPr>
              <a:t>Analysis</a:t>
            </a:r>
          </a:p>
        </p:txBody>
      </p:sp>
      <p:sp>
        <p:nvSpPr>
          <p:cNvPr id="5" name="Subtitle 4"/>
          <p:cNvSpPr>
            <a:spLocks noGrp="1"/>
          </p:cNvSpPr>
          <p:nvPr>
            <p:ph type="subTitle" idx="1"/>
          </p:nvPr>
        </p:nvSpPr>
        <p:spPr>
          <a:xfrm>
            <a:off x="914400" y="2057400"/>
            <a:ext cx="6324600" cy="2971800"/>
          </a:xfrm>
        </p:spPr>
        <p:txBody>
          <a:bodyPr>
            <a:normAutofit/>
          </a:bodyPr>
          <a:lstStyle/>
          <a:p>
            <a:pPr algn="ctr"/>
            <a:endParaRPr lang="en-US" sz="5400" b="1" dirty="0" smtClean="0"/>
          </a:p>
          <a:p>
            <a:pPr algn="ctr"/>
            <a:r>
              <a:rPr lang="en-US" sz="2400" b="1" dirty="0" smtClean="0">
                <a:latin typeface="Calibri" panose="020F0502020204030204" pitchFamily="34" charset="0"/>
              </a:rPr>
              <a:t>Instructor Demo</a:t>
            </a:r>
            <a:endParaRPr lang="en-US" sz="2400" b="1" dirty="0">
              <a:latin typeface="Calibri" panose="020F0502020204030204" pitchFamily="34" charset="0"/>
            </a:endParaRPr>
          </a:p>
        </p:txBody>
      </p:sp>
      <p:sp>
        <p:nvSpPr>
          <p:cNvPr id="2" name="TextBox 1"/>
          <p:cNvSpPr txBox="1"/>
          <p:nvPr/>
        </p:nvSpPr>
        <p:spPr>
          <a:xfrm>
            <a:off x="1600200" y="990600"/>
            <a:ext cx="5410200" cy="523220"/>
          </a:xfrm>
          <a:prstGeom prst="rect">
            <a:avLst/>
          </a:prstGeom>
          <a:noFill/>
        </p:spPr>
        <p:txBody>
          <a:bodyPr wrap="square" rtlCol="0">
            <a:spAutoFit/>
          </a:bodyPr>
          <a:lstStyle/>
          <a:p>
            <a:pPr algn="ctr"/>
            <a:r>
              <a:rPr lang="en-US" sz="2800" i="0" dirty="0" smtClean="0">
                <a:latin typeface="Calibri" panose="020F0502020204030204" pitchFamily="34" charset="0"/>
              </a:rPr>
              <a:t>Save Filters from Analysis</a:t>
            </a:r>
            <a:endParaRPr lang="en-US" sz="2800" i="0" dirty="0">
              <a:latin typeface="Calibri" panose="020F0502020204030204" pitchFamily="34" charset="0"/>
            </a:endParaRPr>
          </a:p>
        </p:txBody>
      </p:sp>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23</a:t>
            </a:fld>
            <a:endParaRPr lang="en-US"/>
          </a:p>
        </p:txBody>
      </p:sp>
    </p:spTree>
    <p:extLst>
      <p:ext uri="{BB962C8B-B14F-4D97-AF65-F5344CB8AC3E}">
        <p14:creationId xmlns:p14="http://schemas.microsoft.com/office/powerpoint/2010/main" val="23575240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0" y="22302"/>
            <a:ext cx="7010399" cy="685800"/>
          </a:xfrm>
        </p:spPr>
        <p:txBody>
          <a:bodyPr/>
          <a:lstStyle/>
          <a:p>
            <a:pPr algn="ctr"/>
            <a:r>
              <a:rPr lang="en-US" sz="4000" cap="none" dirty="0">
                <a:solidFill>
                  <a:srgbClr val="FFFFFF"/>
                </a:solidFill>
                <a:latin typeface="Candara"/>
              </a:rPr>
              <a:t>3</a:t>
            </a:r>
            <a:r>
              <a:rPr lang="en-US" sz="4000" cap="none" dirty="0" smtClean="0">
                <a:solidFill>
                  <a:srgbClr val="FFFFFF"/>
                </a:solidFill>
                <a:latin typeface="Candara"/>
              </a:rPr>
              <a:t>. </a:t>
            </a:r>
            <a:r>
              <a:rPr lang="en-US" sz="4000" cap="none" dirty="0">
                <a:solidFill>
                  <a:srgbClr val="FFFFFF"/>
                </a:solidFill>
                <a:latin typeface="Candara"/>
              </a:rPr>
              <a:t>Create and Save Analysis</a:t>
            </a:r>
            <a:endParaRPr lang="en-US" sz="4000" cap="none" dirty="0">
              <a:latin typeface="+mn-lt"/>
            </a:endParaRPr>
          </a:p>
        </p:txBody>
      </p:sp>
      <p:sp>
        <p:nvSpPr>
          <p:cNvPr id="5" name="Subtitle 4"/>
          <p:cNvSpPr>
            <a:spLocks noGrp="1"/>
          </p:cNvSpPr>
          <p:nvPr>
            <p:ph type="subTitle" idx="1"/>
          </p:nvPr>
        </p:nvSpPr>
        <p:spPr>
          <a:xfrm>
            <a:off x="762000" y="1524000"/>
            <a:ext cx="7162800" cy="4953000"/>
          </a:xfrm>
        </p:spPr>
        <p:txBody>
          <a:bodyPr/>
          <a:lstStyle/>
          <a:p>
            <a:pPr lvl="0" algn="ctr"/>
            <a:endParaRPr lang="en-US" sz="3000" dirty="0" smtClean="0">
              <a:solidFill>
                <a:srgbClr val="FFFFFF">
                  <a:tint val="75000"/>
                </a:srgbClr>
              </a:solidFill>
            </a:endParaRPr>
          </a:p>
          <a:p>
            <a:pPr lvl="0" algn="ctr"/>
            <a:r>
              <a:rPr lang="en-US" sz="2400" b="1" dirty="0" smtClean="0">
                <a:solidFill>
                  <a:srgbClr val="FFFFFF">
                    <a:tint val="75000"/>
                  </a:srgbClr>
                </a:solidFill>
              </a:rPr>
              <a:t>Student </a:t>
            </a:r>
            <a:r>
              <a:rPr lang="en-US" sz="2400" b="1" dirty="0">
                <a:solidFill>
                  <a:srgbClr val="FFFFFF">
                    <a:tint val="75000"/>
                  </a:srgbClr>
                </a:solidFill>
              </a:rPr>
              <a:t>Activity</a:t>
            </a:r>
          </a:p>
          <a:p>
            <a:r>
              <a:rPr lang="en-US" dirty="0"/>
              <a:t>In this exercise we </a:t>
            </a:r>
            <a:r>
              <a:rPr lang="en-US" dirty="0" smtClean="0"/>
              <a:t>will learn how to save Filters which we created in </a:t>
            </a:r>
            <a:r>
              <a:rPr lang="en-US" b="1" dirty="0" smtClean="0"/>
              <a:t>Payroll Summary Report</a:t>
            </a:r>
            <a:r>
              <a:rPr lang="en-US" dirty="0" smtClean="0"/>
              <a:t>. </a:t>
            </a:r>
            <a:endParaRPr lang="en-US" dirty="0"/>
          </a:p>
          <a:p>
            <a:endParaRPr lang="en-US" dirty="0"/>
          </a:p>
          <a:p>
            <a:r>
              <a:rPr lang="en-US" dirty="0"/>
              <a:t>To do this: Refer to Guided Exercise section 3.2.</a:t>
            </a:r>
          </a:p>
        </p:txBody>
      </p:sp>
      <p:sp>
        <p:nvSpPr>
          <p:cNvPr id="3" name="TextBox 2"/>
          <p:cNvSpPr txBox="1"/>
          <p:nvPr/>
        </p:nvSpPr>
        <p:spPr>
          <a:xfrm>
            <a:off x="1371600" y="838200"/>
            <a:ext cx="5943600" cy="523220"/>
          </a:xfrm>
          <a:prstGeom prst="rect">
            <a:avLst/>
          </a:prstGeom>
          <a:noFill/>
        </p:spPr>
        <p:txBody>
          <a:bodyPr wrap="square" rtlCol="0">
            <a:spAutoFit/>
          </a:bodyPr>
          <a:lstStyle/>
          <a:p>
            <a:pPr algn="ctr"/>
            <a:r>
              <a:rPr lang="en-US" sz="2800" dirty="0" smtClean="0">
                <a:latin typeface="Calibri" panose="020F0502020204030204" pitchFamily="34" charset="0"/>
              </a:rPr>
              <a:t>Save </a:t>
            </a:r>
            <a:r>
              <a:rPr lang="en-US" sz="2800" dirty="0">
                <a:latin typeface="Calibri" panose="020F0502020204030204" pitchFamily="34" charset="0"/>
              </a:rPr>
              <a:t>Filters from Analysis</a:t>
            </a:r>
          </a:p>
        </p:txBody>
      </p:sp>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24</a:t>
            </a:fld>
            <a:endParaRPr lang="en-US"/>
          </a:p>
        </p:txBody>
      </p:sp>
    </p:spTree>
    <p:extLst>
      <p:ext uri="{BB962C8B-B14F-4D97-AF65-F5344CB8AC3E}">
        <p14:creationId xmlns:p14="http://schemas.microsoft.com/office/powerpoint/2010/main" val="34283867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914400"/>
          </a:xfrm>
        </p:spPr>
        <p:txBody>
          <a:bodyPr/>
          <a:lstStyle/>
          <a:p>
            <a:pPr algn="ctr"/>
            <a:r>
              <a:rPr lang="en-US" sz="4000" cap="none" dirty="0">
                <a:solidFill>
                  <a:srgbClr val="FFFFFF"/>
                </a:solidFill>
                <a:latin typeface="Candara"/>
              </a:rPr>
              <a:t>3</a:t>
            </a:r>
            <a:r>
              <a:rPr lang="en-US" sz="4000" cap="none" dirty="0" smtClean="0">
                <a:solidFill>
                  <a:srgbClr val="FFFFFF"/>
                </a:solidFill>
                <a:latin typeface="Candara"/>
              </a:rPr>
              <a:t>. </a:t>
            </a:r>
            <a:r>
              <a:rPr lang="en-US" sz="4000" cap="none" dirty="0">
                <a:solidFill>
                  <a:srgbClr val="FFFFFF"/>
                </a:solidFill>
                <a:latin typeface="Candara"/>
              </a:rPr>
              <a:t>Create and Save Analysis</a:t>
            </a:r>
            <a:endParaRPr lang="en-US" sz="4000" cap="none" dirty="0">
              <a:latin typeface="+mn-lt"/>
            </a:endParaRPr>
          </a:p>
        </p:txBody>
      </p:sp>
      <p:sp>
        <p:nvSpPr>
          <p:cNvPr id="5" name="Subtitle 4"/>
          <p:cNvSpPr>
            <a:spLocks noGrp="1"/>
          </p:cNvSpPr>
          <p:nvPr>
            <p:ph type="subTitle" idx="1"/>
          </p:nvPr>
        </p:nvSpPr>
        <p:spPr>
          <a:xfrm>
            <a:off x="304800" y="1371600"/>
            <a:ext cx="8458200" cy="5105400"/>
          </a:xfrm>
        </p:spPr>
        <p:txBody>
          <a:bodyPr/>
          <a:lstStyle/>
          <a:p>
            <a:r>
              <a:rPr lang="en-US" dirty="0" smtClean="0"/>
              <a:t>We can apply saved filters to the analysis if same  filter conditions apply.</a:t>
            </a:r>
          </a:p>
          <a:p>
            <a:endParaRPr lang="en-US" dirty="0"/>
          </a:p>
          <a:p>
            <a:endParaRPr lang="en-US" dirty="0" smtClean="0"/>
          </a:p>
        </p:txBody>
      </p:sp>
      <p:sp>
        <p:nvSpPr>
          <p:cNvPr id="2" name="TextBox 1"/>
          <p:cNvSpPr txBox="1"/>
          <p:nvPr/>
        </p:nvSpPr>
        <p:spPr>
          <a:xfrm>
            <a:off x="1752600" y="838200"/>
            <a:ext cx="5105400" cy="523220"/>
          </a:xfrm>
          <a:prstGeom prst="rect">
            <a:avLst/>
          </a:prstGeom>
          <a:noFill/>
        </p:spPr>
        <p:txBody>
          <a:bodyPr wrap="square" rtlCol="0">
            <a:spAutoFit/>
          </a:bodyPr>
          <a:lstStyle/>
          <a:p>
            <a:pPr algn="ctr"/>
            <a:r>
              <a:rPr lang="en-US" sz="2800" dirty="0" smtClean="0">
                <a:latin typeface="Calibri" panose="020F0502020204030204" pitchFamily="34" charset="0"/>
              </a:rPr>
              <a:t>Apply </a:t>
            </a:r>
            <a:r>
              <a:rPr lang="en-US" sz="2800" dirty="0">
                <a:latin typeface="Calibri" panose="020F0502020204030204" pitchFamily="34" charset="0"/>
              </a:rPr>
              <a:t>Saved Filters</a:t>
            </a: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25</a:t>
            </a:fld>
            <a:endParaRPr lang="en-US"/>
          </a:p>
        </p:txBody>
      </p:sp>
      <p:pic>
        <p:nvPicPr>
          <p:cNvPr id="4098"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9137" y="2362200"/>
            <a:ext cx="5089525"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99686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3</a:t>
            </a:r>
            <a:r>
              <a:rPr lang="en-US" sz="4000" cap="none" dirty="0" smtClean="0">
                <a:solidFill>
                  <a:srgbClr val="FFFFFF"/>
                </a:solidFill>
                <a:latin typeface="Candara"/>
              </a:rPr>
              <a:t>. </a:t>
            </a:r>
            <a:r>
              <a:rPr lang="en-US" sz="4000" cap="none" dirty="0">
                <a:solidFill>
                  <a:srgbClr val="FFFFFF"/>
                </a:solidFill>
                <a:latin typeface="Candara"/>
              </a:rPr>
              <a:t>Create and Save Analysis</a:t>
            </a:r>
            <a:endParaRPr lang="en-US" sz="4000" cap="none" dirty="0">
              <a:latin typeface="+mn-lt"/>
            </a:endParaRPr>
          </a:p>
        </p:txBody>
      </p:sp>
      <p:sp>
        <p:nvSpPr>
          <p:cNvPr id="5" name="Subtitle 4"/>
          <p:cNvSpPr>
            <a:spLocks noGrp="1"/>
          </p:cNvSpPr>
          <p:nvPr>
            <p:ph type="subTitle" idx="1"/>
          </p:nvPr>
        </p:nvSpPr>
        <p:spPr>
          <a:xfrm>
            <a:off x="762000" y="1447800"/>
            <a:ext cx="7391400" cy="5181600"/>
          </a:xfrm>
        </p:spPr>
        <p:txBody>
          <a:bodyPr/>
          <a:lstStyle/>
          <a:p>
            <a:pPr algn="ctr"/>
            <a:endParaRPr lang="en-US" b="1" dirty="0" smtClean="0"/>
          </a:p>
          <a:p>
            <a:pPr algn="ctr"/>
            <a:endParaRPr lang="en-US" b="1" dirty="0"/>
          </a:p>
          <a:p>
            <a:pPr algn="ctr"/>
            <a:endParaRPr lang="en-US" b="1" dirty="0" smtClean="0"/>
          </a:p>
          <a:p>
            <a:pPr algn="ctr"/>
            <a:endParaRPr lang="en-US" b="1" dirty="0"/>
          </a:p>
          <a:p>
            <a:pPr algn="ctr"/>
            <a:r>
              <a:rPr lang="en-US" sz="2400" b="1" dirty="0" smtClean="0"/>
              <a:t>Instructor Demo</a:t>
            </a:r>
          </a:p>
          <a:p>
            <a:pPr algn="ctr"/>
            <a:endParaRPr lang="en-US" b="1" dirty="0"/>
          </a:p>
        </p:txBody>
      </p:sp>
      <p:sp>
        <p:nvSpPr>
          <p:cNvPr id="3" name="TextBox 2"/>
          <p:cNvSpPr txBox="1"/>
          <p:nvPr/>
        </p:nvSpPr>
        <p:spPr>
          <a:xfrm>
            <a:off x="1371600" y="914400"/>
            <a:ext cx="5867400" cy="523220"/>
          </a:xfrm>
          <a:prstGeom prst="rect">
            <a:avLst/>
          </a:prstGeom>
          <a:noFill/>
        </p:spPr>
        <p:txBody>
          <a:bodyPr wrap="square" rtlCol="0">
            <a:spAutoFit/>
          </a:bodyPr>
          <a:lstStyle/>
          <a:p>
            <a:pPr algn="ctr"/>
            <a:r>
              <a:rPr lang="en-US" sz="2800" dirty="0" smtClean="0">
                <a:latin typeface="Calibri" panose="020F0502020204030204" pitchFamily="34" charset="0"/>
              </a:rPr>
              <a:t>Apply </a:t>
            </a:r>
            <a:r>
              <a:rPr lang="en-US" sz="2800" dirty="0">
                <a:latin typeface="Calibri" panose="020F0502020204030204" pitchFamily="34" charset="0"/>
              </a:rPr>
              <a:t>Saved Filters</a:t>
            </a: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26</a:t>
            </a:fld>
            <a:endParaRPr lang="en-US"/>
          </a:p>
        </p:txBody>
      </p:sp>
    </p:spTree>
    <p:extLst>
      <p:ext uri="{BB962C8B-B14F-4D97-AF65-F5344CB8AC3E}">
        <p14:creationId xmlns:p14="http://schemas.microsoft.com/office/powerpoint/2010/main" val="8431130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3</a:t>
            </a:r>
            <a:r>
              <a:rPr lang="en-US" sz="4000" cap="none" dirty="0" smtClean="0">
                <a:solidFill>
                  <a:srgbClr val="FFFFFF"/>
                </a:solidFill>
                <a:latin typeface="Candara"/>
              </a:rPr>
              <a:t>. </a:t>
            </a:r>
            <a:r>
              <a:rPr lang="en-US" sz="4000" cap="none" dirty="0">
                <a:solidFill>
                  <a:srgbClr val="FFFFFF"/>
                </a:solidFill>
                <a:latin typeface="Candara"/>
              </a:rPr>
              <a:t>Create and Save Analysis</a:t>
            </a:r>
            <a:endParaRPr lang="en-US" sz="4000" cap="none" dirty="0">
              <a:latin typeface="+mn-lt"/>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2400" b="1" dirty="0" smtClean="0">
                <a:solidFill>
                  <a:srgbClr val="FFFFFF">
                    <a:tint val="75000"/>
                  </a:srgbClr>
                </a:solidFill>
              </a:rPr>
              <a:t>Student </a:t>
            </a:r>
            <a:r>
              <a:rPr lang="en-US" sz="2400" b="1" dirty="0">
                <a:solidFill>
                  <a:srgbClr val="FFFFFF">
                    <a:tint val="75000"/>
                  </a:srgbClr>
                </a:solidFill>
              </a:rPr>
              <a:t>Activity</a:t>
            </a:r>
          </a:p>
          <a:p>
            <a:r>
              <a:rPr lang="en-US" dirty="0"/>
              <a:t>In this exercise we will </a:t>
            </a:r>
            <a:r>
              <a:rPr lang="en-US" dirty="0" smtClean="0"/>
              <a:t>apply the saved filter to </a:t>
            </a:r>
            <a:r>
              <a:rPr lang="en-US" b="1" dirty="0" smtClean="0"/>
              <a:t>Payroll Summary </a:t>
            </a:r>
            <a:r>
              <a:rPr lang="en-US" dirty="0" smtClean="0"/>
              <a:t>Report.</a:t>
            </a:r>
            <a:endParaRPr lang="en-US" dirty="0"/>
          </a:p>
          <a:p>
            <a:endParaRPr lang="en-US" dirty="0"/>
          </a:p>
          <a:p>
            <a:r>
              <a:rPr lang="en-US" dirty="0"/>
              <a:t>To do this: Refer to Guided Exercise section </a:t>
            </a:r>
            <a:r>
              <a:rPr lang="en-US" dirty="0" smtClean="0"/>
              <a:t>3.3.</a:t>
            </a:r>
            <a:endParaRPr lang="en-US" dirty="0"/>
          </a:p>
        </p:txBody>
      </p:sp>
      <p:sp>
        <p:nvSpPr>
          <p:cNvPr id="3" name="TextBox 2"/>
          <p:cNvSpPr txBox="1"/>
          <p:nvPr/>
        </p:nvSpPr>
        <p:spPr>
          <a:xfrm>
            <a:off x="1371600" y="914400"/>
            <a:ext cx="5867400" cy="523220"/>
          </a:xfrm>
          <a:prstGeom prst="rect">
            <a:avLst/>
          </a:prstGeom>
          <a:noFill/>
        </p:spPr>
        <p:txBody>
          <a:bodyPr wrap="square" rtlCol="0">
            <a:spAutoFit/>
          </a:bodyPr>
          <a:lstStyle/>
          <a:p>
            <a:pPr algn="ctr"/>
            <a:r>
              <a:rPr lang="en-US" sz="2800" dirty="0" smtClean="0">
                <a:latin typeface="Calibri" panose="020F0502020204030204" pitchFamily="34" charset="0"/>
              </a:rPr>
              <a:t>Apply </a:t>
            </a:r>
            <a:r>
              <a:rPr lang="en-US" sz="2800" dirty="0">
                <a:latin typeface="Calibri" panose="020F0502020204030204" pitchFamily="34" charset="0"/>
              </a:rPr>
              <a:t>Saved </a:t>
            </a:r>
            <a:r>
              <a:rPr lang="en-US" sz="2800" dirty="0" smtClean="0">
                <a:latin typeface="Calibri" panose="020F0502020204030204" pitchFamily="34" charset="0"/>
              </a:rPr>
              <a:t>Filters</a:t>
            </a:r>
            <a:endParaRPr lang="en-US" sz="2800" dirty="0">
              <a:latin typeface="Calibri" panose="020F0502020204030204" pitchFamily="34" charset="0"/>
            </a:endParaRPr>
          </a:p>
        </p:txBody>
      </p:sp>
      <p:sp>
        <p:nvSpPr>
          <p:cNvPr id="11" name="Footer Placeholder 10"/>
          <p:cNvSpPr>
            <a:spLocks noGrp="1"/>
          </p:cNvSpPr>
          <p:nvPr>
            <p:ph type="ftr" sz="quarter" idx="12"/>
          </p:nvPr>
        </p:nvSpPr>
        <p:spPr/>
        <p:txBody>
          <a:bodyPr/>
          <a:lstStyle/>
          <a:p>
            <a:r>
              <a:rPr lang="en-US" smtClean="0"/>
              <a:t>Copyright © 2002-2016 State of Connecticut</a:t>
            </a:r>
            <a:endParaRPr lang="en-US"/>
          </a:p>
        </p:txBody>
      </p:sp>
      <p:sp>
        <p:nvSpPr>
          <p:cNvPr id="12" name="Slide Number Placeholder 11"/>
          <p:cNvSpPr>
            <a:spLocks noGrp="1"/>
          </p:cNvSpPr>
          <p:nvPr>
            <p:ph type="sldNum" sz="quarter" idx="11"/>
          </p:nvPr>
        </p:nvSpPr>
        <p:spPr/>
        <p:txBody>
          <a:bodyPr/>
          <a:lstStyle/>
          <a:p>
            <a:fld id="{3692DC17-4320-456A-B7B9-D6C00D9F246E}" type="slidenum">
              <a:rPr lang="en-US" smtClean="0"/>
              <a:t>27</a:t>
            </a:fld>
            <a:endParaRPr lang="en-US"/>
          </a:p>
        </p:txBody>
      </p:sp>
    </p:spTree>
    <p:extLst>
      <p:ext uri="{BB962C8B-B14F-4D97-AF65-F5344CB8AC3E}">
        <p14:creationId xmlns:p14="http://schemas.microsoft.com/office/powerpoint/2010/main" val="35662842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914400"/>
          </a:xfrm>
        </p:spPr>
        <p:txBody>
          <a:bodyPr/>
          <a:lstStyle/>
          <a:p>
            <a:pPr algn="ctr"/>
            <a:r>
              <a:rPr lang="en-US" sz="4000" cap="none" dirty="0" smtClean="0">
                <a:solidFill>
                  <a:srgbClr val="FFFFFF"/>
                </a:solidFill>
                <a:latin typeface="Candara"/>
              </a:rPr>
              <a:t>3. </a:t>
            </a:r>
            <a:r>
              <a:rPr lang="en-US" sz="4000" cap="none" dirty="0">
                <a:solidFill>
                  <a:srgbClr val="FFFFFF"/>
                </a:solidFill>
                <a:latin typeface="Candara"/>
              </a:rPr>
              <a:t>Create and Save Analysis</a:t>
            </a:r>
            <a:endParaRPr lang="en-US" sz="4000" cap="none" dirty="0">
              <a:latin typeface="+mn-lt"/>
            </a:endParaRPr>
          </a:p>
        </p:txBody>
      </p:sp>
      <p:sp>
        <p:nvSpPr>
          <p:cNvPr id="5" name="Subtitle 4"/>
          <p:cNvSpPr>
            <a:spLocks noGrp="1"/>
          </p:cNvSpPr>
          <p:nvPr>
            <p:ph type="subTitle" idx="1"/>
          </p:nvPr>
        </p:nvSpPr>
        <p:spPr>
          <a:xfrm>
            <a:off x="295275" y="1600200"/>
            <a:ext cx="8620125" cy="4876800"/>
          </a:xfrm>
        </p:spPr>
        <p:txBody>
          <a:bodyPr/>
          <a:lstStyle/>
          <a:p>
            <a:pPr marL="342900" indent="-342900">
              <a:buFont typeface="Wingdings" panose="05000000000000000000" pitchFamily="2" charset="2"/>
              <a:buChar char="§"/>
            </a:pPr>
            <a:r>
              <a:rPr lang="en-US" dirty="0"/>
              <a:t>An Analysis can be moved from one folder to another folder </a:t>
            </a:r>
            <a:r>
              <a:rPr lang="en-US" dirty="0" smtClean="0"/>
              <a:t>either by copy and paste or by drag and drop. </a:t>
            </a:r>
          </a:p>
          <a:p>
            <a:pPr marL="342900" indent="-342900">
              <a:buFont typeface="Wingdings" panose="05000000000000000000" pitchFamily="2" charset="2"/>
              <a:buChar char="§"/>
            </a:pPr>
            <a:r>
              <a:rPr lang="en-US" dirty="0" smtClean="0"/>
              <a:t>Analysis can be deleted from a catalog.</a:t>
            </a:r>
          </a:p>
          <a:p>
            <a:r>
              <a:rPr lang="en-US" sz="1400" dirty="0"/>
              <a:t> </a:t>
            </a:r>
            <a:r>
              <a:rPr lang="en-US" sz="1400" dirty="0" smtClean="0"/>
              <a:t>         Note: Delete will permanently delete the file from OBI </a:t>
            </a:r>
            <a:endParaRPr lang="en-US" sz="1400" dirty="0"/>
          </a:p>
          <a:p>
            <a:endParaRPr lang="en-US" dirty="0" smtClean="0"/>
          </a:p>
        </p:txBody>
      </p:sp>
      <p:sp>
        <p:nvSpPr>
          <p:cNvPr id="2" name="TextBox 1"/>
          <p:cNvSpPr txBox="1"/>
          <p:nvPr/>
        </p:nvSpPr>
        <p:spPr>
          <a:xfrm>
            <a:off x="1752600" y="838200"/>
            <a:ext cx="5105400" cy="523220"/>
          </a:xfrm>
          <a:prstGeom prst="rect">
            <a:avLst/>
          </a:prstGeom>
          <a:noFill/>
        </p:spPr>
        <p:txBody>
          <a:bodyPr wrap="square" rtlCol="0">
            <a:spAutoFit/>
          </a:bodyPr>
          <a:lstStyle/>
          <a:p>
            <a:pPr algn="ctr"/>
            <a:r>
              <a:rPr lang="en-US" sz="2800" dirty="0" smtClean="0">
                <a:latin typeface="Calibri" panose="020F0502020204030204" pitchFamily="34" charset="0"/>
              </a:rPr>
              <a:t>Move or Delete Analysis</a:t>
            </a:r>
            <a:endParaRPr lang="en-US" sz="2800" dirty="0">
              <a:latin typeface="Calibri" panose="020F0502020204030204" pitchFamily="34" charset="0"/>
            </a:endParaRP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28</a:t>
            </a:fld>
            <a:endParaRPr lang="en-US"/>
          </a:p>
        </p:txBody>
      </p:sp>
      <p:pic>
        <p:nvPicPr>
          <p:cNvPr id="51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276" y="3048908"/>
            <a:ext cx="4194628" cy="236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5346" y="3048908"/>
            <a:ext cx="4196896"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2567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smtClean="0">
                <a:solidFill>
                  <a:srgbClr val="FFFFFF"/>
                </a:solidFill>
                <a:latin typeface="Candara"/>
              </a:rPr>
              <a:t>3. </a:t>
            </a:r>
            <a:r>
              <a:rPr lang="en-US" sz="4000" cap="none" dirty="0">
                <a:solidFill>
                  <a:srgbClr val="FFFFFF"/>
                </a:solidFill>
                <a:latin typeface="Candara"/>
              </a:rPr>
              <a:t>Create and Save Analysis</a:t>
            </a:r>
            <a:endParaRPr lang="en-US" sz="4000" cap="none" dirty="0">
              <a:latin typeface="+mn-lt"/>
            </a:endParaRPr>
          </a:p>
        </p:txBody>
      </p:sp>
      <p:sp>
        <p:nvSpPr>
          <p:cNvPr id="5" name="Subtitle 4"/>
          <p:cNvSpPr>
            <a:spLocks noGrp="1"/>
          </p:cNvSpPr>
          <p:nvPr>
            <p:ph type="subTitle" idx="1"/>
          </p:nvPr>
        </p:nvSpPr>
        <p:spPr>
          <a:xfrm>
            <a:off x="228600" y="1345287"/>
            <a:ext cx="8915400" cy="5284113"/>
          </a:xfrm>
        </p:spPr>
        <p:txBody>
          <a:bodyPr/>
          <a:lstStyle/>
          <a:p>
            <a:pPr algn="ctr"/>
            <a:endParaRPr lang="en-US" b="1" dirty="0" smtClean="0"/>
          </a:p>
          <a:p>
            <a:pPr algn="ctr"/>
            <a:endParaRPr lang="en-US" b="1" dirty="0"/>
          </a:p>
          <a:p>
            <a:pPr algn="ctr"/>
            <a:endParaRPr lang="en-US" b="1" dirty="0" smtClean="0"/>
          </a:p>
          <a:p>
            <a:pPr algn="ctr"/>
            <a:endParaRPr lang="en-US" b="1" dirty="0"/>
          </a:p>
          <a:p>
            <a:pPr algn="ctr"/>
            <a:r>
              <a:rPr lang="en-US" sz="3000" b="1" dirty="0" smtClean="0"/>
              <a:t>Instructor Demo</a:t>
            </a:r>
          </a:p>
          <a:p>
            <a:pPr algn="ctr"/>
            <a:endParaRPr lang="en-US" b="1" dirty="0"/>
          </a:p>
        </p:txBody>
      </p:sp>
      <p:sp>
        <p:nvSpPr>
          <p:cNvPr id="3" name="TextBox 2"/>
          <p:cNvSpPr txBox="1"/>
          <p:nvPr/>
        </p:nvSpPr>
        <p:spPr>
          <a:xfrm>
            <a:off x="1752600" y="914399"/>
            <a:ext cx="5867400" cy="430887"/>
          </a:xfrm>
          <a:prstGeom prst="rect">
            <a:avLst/>
          </a:prstGeom>
          <a:noFill/>
        </p:spPr>
        <p:txBody>
          <a:bodyPr wrap="square" rtlCol="0">
            <a:spAutoFit/>
          </a:bodyPr>
          <a:lstStyle/>
          <a:p>
            <a:pPr algn="ctr"/>
            <a:r>
              <a:rPr lang="en-US" sz="2200" b="1" dirty="0" smtClean="0">
                <a:latin typeface="Calibri" panose="020F0502020204030204" pitchFamily="34" charset="0"/>
              </a:rPr>
              <a:t>Move </a:t>
            </a:r>
            <a:r>
              <a:rPr lang="en-US" sz="2200" b="1" dirty="0">
                <a:latin typeface="Calibri" panose="020F0502020204030204" pitchFamily="34" charset="0"/>
              </a:rPr>
              <a:t>or Delete Analysis</a:t>
            </a: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29</a:t>
            </a:fld>
            <a:endParaRPr lang="en-US"/>
          </a:p>
        </p:txBody>
      </p:sp>
    </p:spTree>
    <p:extLst>
      <p:ext uri="{BB962C8B-B14F-4D97-AF65-F5344CB8AC3E}">
        <p14:creationId xmlns:p14="http://schemas.microsoft.com/office/powerpoint/2010/main" val="3626569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2"/>
          </p:nvPr>
        </p:nvSpPr>
        <p:spPr>
          <a:xfrm>
            <a:off x="0" y="6553200"/>
            <a:ext cx="3276600" cy="381000"/>
          </a:xfrm>
        </p:spPr>
        <p:txBody>
          <a:bodyPr/>
          <a:lstStyle/>
          <a:p>
            <a:r>
              <a:rPr lang="en-US" dirty="0" smtClean="0">
                <a:solidFill>
                  <a:srgbClr val="FFFFFF"/>
                </a:solidFill>
              </a:rPr>
              <a:t>Copyright © 2002-2016 State of Connecticut</a:t>
            </a:r>
            <a:endParaRPr lang="en-US" dirty="0">
              <a:solidFill>
                <a:srgbClr val="FFFFFF"/>
              </a:solidFill>
            </a:endParaRPr>
          </a:p>
        </p:txBody>
      </p:sp>
      <p:sp>
        <p:nvSpPr>
          <p:cNvPr id="5" name="Slide Number Placeholder 4"/>
          <p:cNvSpPr>
            <a:spLocks noGrp="1"/>
          </p:cNvSpPr>
          <p:nvPr>
            <p:ph type="sldNum" sz="quarter" idx="11"/>
          </p:nvPr>
        </p:nvSpPr>
        <p:spPr>
          <a:xfrm>
            <a:off x="8807373" y="6584156"/>
            <a:ext cx="336627" cy="273844"/>
          </a:xfrm>
        </p:spPr>
        <p:txBody>
          <a:bodyPr/>
          <a:lstStyle/>
          <a:p>
            <a:fld id="{3692DC17-4320-456A-B7B9-D6C00D9F246E}" type="slidenum">
              <a:rPr lang="en-US" smtClean="0">
                <a:solidFill>
                  <a:srgbClr val="FFFFFF">
                    <a:tint val="75000"/>
                  </a:srgbClr>
                </a:solidFill>
              </a:rPr>
              <a:pPr/>
              <a:t>3</a:t>
            </a:fld>
            <a:endParaRPr lang="en-US" dirty="0">
              <a:solidFill>
                <a:srgbClr val="FFFFFF">
                  <a:tint val="75000"/>
                </a:srgb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4193491045"/>
              </p:ext>
            </p:extLst>
          </p:nvPr>
        </p:nvGraphicFramePr>
        <p:xfrm>
          <a:off x="76200" y="152400"/>
          <a:ext cx="8991600" cy="6400801"/>
        </p:xfrm>
        <a:graphic>
          <a:graphicData uri="http://schemas.openxmlformats.org/drawingml/2006/table">
            <a:tbl>
              <a:tblPr firstRow="1" bandRow="1">
                <a:tableStyleId>{5C22544A-7EE6-4342-B048-85BDC9FD1C3A}</a:tableStyleId>
              </a:tblPr>
              <a:tblGrid>
                <a:gridCol w="1798317"/>
                <a:gridCol w="4060268"/>
                <a:gridCol w="1148538"/>
                <a:gridCol w="1106389"/>
                <a:gridCol w="878088"/>
              </a:tblGrid>
              <a:tr h="311448">
                <a:tc>
                  <a:txBody>
                    <a:bodyPr/>
                    <a:lstStyle/>
                    <a:p>
                      <a:pPr algn="ctr" fontAlgn="b"/>
                      <a:r>
                        <a:rPr lang="en-US" sz="1500" b="1" i="0" u="none" strike="noStrike" dirty="0">
                          <a:solidFill>
                            <a:srgbClr val="FFFFFF"/>
                          </a:solidFill>
                          <a:effectLst/>
                          <a:latin typeface="Calibri" panose="020F0502020204030204" pitchFamily="34" charset="0"/>
                        </a:rPr>
                        <a:t>Topic</a:t>
                      </a:r>
                    </a:p>
                  </a:txBody>
                  <a:tcPr marL="7144" marR="7144" marT="7144" marB="0" anchor="b"/>
                </a:tc>
                <a:tc>
                  <a:txBody>
                    <a:bodyPr/>
                    <a:lstStyle/>
                    <a:p>
                      <a:pPr algn="ctr" fontAlgn="b"/>
                      <a:r>
                        <a:rPr lang="en-US" sz="1500" b="1" i="0" u="none" strike="noStrike" dirty="0">
                          <a:solidFill>
                            <a:srgbClr val="FFFFFF"/>
                          </a:solidFill>
                          <a:effectLst/>
                          <a:latin typeface="Calibri" panose="020F0502020204030204" pitchFamily="34" charset="0"/>
                        </a:rPr>
                        <a:t>Objectives</a:t>
                      </a:r>
                    </a:p>
                  </a:txBody>
                  <a:tcPr marL="7144" marR="7144" marT="7144" marB="0" anchor="b"/>
                </a:tc>
                <a:tc>
                  <a:txBody>
                    <a:bodyPr/>
                    <a:lstStyle/>
                    <a:p>
                      <a:pPr algn="ctr" fontAlgn="b"/>
                      <a:r>
                        <a:rPr lang="en-US" sz="1500" b="1" i="0" u="none" strike="noStrike">
                          <a:solidFill>
                            <a:srgbClr val="FFFFFF"/>
                          </a:solidFill>
                          <a:effectLst/>
                          <a:latin typeface="Calibri" panose="020F0502020204030204" pitchFamily="34" charset="0"/>
                        </a:rPr>
                        <a:t>Duration</a:t>
                      </a:r>
                    </a:p>
                  </a:txBody>
                  <a:tcPr marL="7144" marR="7144" marT="7144" marB="0" anchor="b"/>
                </a:tc>
                <a:tc>
                  <a:txBody>
                    <a:bodyPr/>
                    <a:lstStyle/>
                    <a:p>
                      <a:pPr algn="ctr" fontAlgn="b"/>
                      <a:r>
                        <a:rPr lang="en-US" sz="1500" b="1" i="0" u="none" strike="noStrike" dirty="0" smtClean="0">
                          <a:solidFill>
                            <a:srgbClr val="FFFFFF"/>
                          </a:solidFill>
                          <a:effectLst/>
                          <a:latin typeface="Calibri" panose="020F0502020204030204" pitchFamily="34" charset="0"/>
                        </a:rPr>
                        <a:t>From</a:t>
                      </a:r>
                      <a:endParaRPr lang="en-US" sz="1500" b="1" i="0" u="none" strike="noStrike" dirty="0">
                        <a:solidFill>
                          <a:srgbClr val="FFFFFF"/>
                        </a:solidFill>
                        <a:effectLst/>
                        <a:latin typeface="Calibri" panose="020F0502020204030204" pitchFamily="34" charset="0"/>
                      </a:endParaRPr>
                    </a:p>
                  </a:txBody>
                  <a:tcPr marL="7144" marR="7144" marT="7144" marB="0" anchor="b"/>
                </a:tc>
                <a:tc>
                  <a:txBody>
                    <a:bodyPr/>
                    <a:lstStyle/>
                    <a:p>
                      <a:pPr algn="ctr" fontAlgn="b"/>
                      <a:r>
                        <a:rPr lang="en-US" sz="1500" b="1" i="0" u="none" strike="noStrike" dirty="0" smtClean="0">
                          <a:solidFill>
                            <a:srgbClr val="FFFFFF"/>
                          </a:solidFill>
                          <a:effectLst/>
                          <a:latin typeface="Calibri" panose="020F0502020204030204" pitchFamily="34" charset="0"/>
                        </a:rPr>
                        <a:t>To</a:t>
                      </a:r>
                      <a:endParaRPr lang="en-US" sz="1500" b="1" i="0" u="none" strike="noStrike" dirty="0">
                        <a:solidFill>
                          <a:srgbClr val="FFFFFF"/>
                        </a:solidFill>
                        <a:effectLst/>
                        <a:latin typeface="Calibri" panose="020F0502020204030204" pitchFamily="34" charset="0"/>
                      </a:endParaRPr>
                    </a:p>
                  </a:txBody>
                  <a:tcPr marL="7144" marR="7144" marT="7144" marB="0" anchor="b"/>
                </a:tc>
              </a:tr>
              <a:tr h="333368">
                <a:tc>
                  <a:txBody>
                    <a:bodyPr/>
                    <a:lstStyle/>
                    <a:p>
                      <a:pPr marL="91440" algn="l" fontAlgn="b"/>
                      <a:r>
                        <a:rPr lang="en-US" sz="800" b="0" i="0" u="none" strike="noStrike" dirty="0">
                          <a:solidFill>
                            <a:srgbClr val="000000"/>
                          </a:solidFill>
                          <a:effectLst/>
                          <a:latin typeface="Calibri" panose="020F0502020204030204" pitchFamily="34" charset="0"/>
                        </a:rPr>
                        <a:t>Course Introduction</a:t>
                      </a:r>
                    </a:p>
                  </a:txBody>
                  <a:tcPr marL="7144" marR="7144" marT="7144" marB="0"/>
                </a:tc>
                <a:tc>
                  <a:txBody>
                    <a:bodyPr/>
                    <a:lstStyle/>
                    <a:p>
                      <a:pPr marL="0" indent="-182880" algn="l" fontAlgn="b">
                        <a:lnSpc>
                          <a:spcPct val="100000"/>
                        </a:lnSpc>
                        <a:buFont typeface="Arial" panose="020B0604020202020204" pitchFamily="34" charset="0"/>
                        <a:buChar char="•"/>
                      </a:pPr>
                      <a:r>
                        <a:rPr lang="en-US" sz="800" b="0" i="0" u="none" strike="noStrike" dirty="0" smtClean="0">
                          <a:solidFill>
                            <a:srgbClr val="000000"/>
                          </a:solidFill>
                          <a:effectLst/>
                          <a:latin typeface="Calibri" panose="020F0502020204030204" pitchFamily="34" charset="0"/>
                        </a:rPr>
                        <a:t>Intro</a:t>
                      </a:r>
                    </a:p>
                    <a:p>
                      <a:pPr marL="0" indent="-182880" algn="l" fontAlgn="b">
                        <a:lnSpc>
                          <a:spcPct val="100000"/>
                        </a:lnSpc>
                        <a:buFont typeface="Arial" panose="020B0604020202020204" pitchFamily="34" charset="0"/>
                        <a:buChar char="•"/>
                      </a:pPr>
                      <a:r>
                        <a:rPr lang="en-US" sz="800" b="0" i="0" u="none" strike="noStrike" dirty="0" smtClean="0">
                          <a:solidFill>
                            <a:srgbClr val="000000"/>
                          </a:solidFill>
                          <a:effectLst/>
                          <a:latin typeface="Calibri" panose="020F0502020204030204" pitchFamily="34" charset="0"/>
                        </a:rPr>
                        <a:t>Training</a:t>
                      </a:r>
                      <a:r>
                        <a:rPr lang="en-US" sz="800" b="0" i="0" u="none" strike="noStrike" baseline="0" dirty="0" smtClean="0">
                          <a:solidFill>
                            <a:srgbClr val="000000"/>
                          </a:solidFill>
                          <a:effectLst/>
                          <a:latin typeface="Calibri" panose="020F0502020204030204" pitchFamily="34" charset="0"/>
                        </a:rPr>
                        <a:t> outcome analysis/ Dashboard</a:t>
                      </a:r>
                      <a:endParaRPr lang="en-US" sz="800" b="0" i="0" u="none" strike="noStrike" dirty="0">
                        <a:solidFill>
                          <a:srgbClr val="000000"/>
                        </a:solidFill>
                        <a:effectLst/>
                        <a:latin typeface="Calibri" panose="020F0502020204030204" pitchFamily="34" charset="0"/>
                      </a:endParaRP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15 minutes</a:t>
                      </a:r>
                    </a:p>
                  </a:txBody>
                  <a:tcPr marL="7144" marR="7144" marT="7144" marB="0"/>
                </a:tc>
                <a:tc>
                  <a:txBody>
                    <a:bodyPr/>
                    <a:lstStyle/>
                    <a:p>
                      <a:pPr algn="ctr" fontAlgn="ctr"/>
                      <a:r>
                        <a:rPr lang="en-US" sz="800" b="0" i="0" u="none" strike="noStrike">
                          <a:solidFill>
                            <a:srgbClr val="000000"/>
                          </a:solidFill>
                          <a:effectLst/>
                          <a:latin typeface="Calibri" panose="020F0502020204030204" pitchFamily="34" charset="0"/>
                        </a:rPr>
                        <a:t>8:30 AM</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8:45 AM</a:t>
                      </a:r>
                    </a:p>
                  </a:txBody>
                  <a:tcPr marL="7144" marR="7144" marT="7144" marB="0"/>
                </a:tc>
              </a:tr>
              <a:tr h="335144">
                <a:tc>
                  <a:txBody>
                    <a:bodyPr/>
                    <a:lstStyle/>
                    <a:p>
                      <a:pPr marL="91440" algn="l" fontAlgn="b"/>
                      <a:r>
                        <a:rPr lang="en-US" sz="800" b="0" i="0" u="none" strike="noStrike">
                          <a:solidFill>
                            <a:srgbClr val="000000"/>
                          </a:solidFill>
                          <a:effectLst/>
                          <a:latin typeface="Calibri" panose="020F0502020204030204" pitchFamily="34" charset="0"/>
                        </a:rPr>
                        <a:t>UPK/Navigate OBI-STARS</a:t>
                      </a:r>
                    </a:p>
                  </a:txBody>
                  <a:tcPr marL="7144" marR="7144" marT="7144" marB="0"/>
                </a:tc>
                <a:tc>
                  <a:txBody>
                    <a:bodyPr/>
                    <a:lstStyle/>
                    <a:p>
                      <a:pPr marL="171450" indent="-171450" algn="l" fontAlgn="b">
                        <a:lnSpc>
                          <a:spcPct val="100000"/>
                        </a:lnSpc>
                        <a:buFont typeface="Arial" panose="020B0604020202020204" pitchFamily="34" charset="0"/>
                        <a:buChar char="•"/>
                      </a:pPr>
                      <a:r>
                        <a:rPr lang="en-US" sz="800" b="0" i="0" u="none" strike="noStrike" dirty="0" smtClean="0">
                          <a:solidFill>
                            <a:srgbClr val="000000"/>
                          </a:solidFill>
                          <a:effectLst/>
                          <a:latin typeface="Calibri" panose="020F0502020204030204" pitchFamily="34" charset="0"/>
                        </a:rPr>
                        <a:t>UPK</a:t>
                      </a:r>
                    </a:p>
                    <a:p>
                      <a:pPr marL="171450" indent="-171450" algn="l" fontAlgn="b">
                        <a:lnSpc>
                          <a:spcPct val="100000"/>
                        </a:lnSpc>
                        <a:buFont typeface="Arial" panose="020B0604020202020204" pitchFamily="34" charset="0"/>
                        <a:buChar char="•"/>
                      </a:pPr>
                      <a:r>
                        <a:rPr lang="en-US" sz="800" b="0" i="0" u="none" strike="noStrike" dirty="0" smtClean="0">
                          <a:solidFill>
                            <a:srgbClr val="000000"/>
                          </a:solidFill>
                          <a:effectLst/>
                          <a:latin typeface="Calibri" panose="020F0502020204030204" pitchFamily="34" charset="0"/>
                        </a:rPr>
                        <a:t>Understand OBI-</a:t>
                      </a:r>
                      <a:r>
                        <a:rPr lang="en-US" sz="800" b="0" i="0" u="none" strike="noStrike" baseline="0" dirty="0" smtClean="0">
                          <a:solidFill>
                            <a:srgbClr val="000000"/>
                          </a:solidFill>
                          <a:effectLst/>
                          <a:latin typeface="Calibri" panose="020F0502020204030204" pitchFamily="34" charset="0"/>
                        </a:rPr>
                        <a:t> STARS Homepage</a:t>
                      </a:r>
                      <a:endParaRPr lang="en-US" sz="800" b="0" i="0" u="none" strike="noStrike" dirty="0" smtClean="0">
                        <a:solidFill>
                          <a:srgbClr val="000000"/>
                        </a:solidFill>
                        <a:effectLst/>
                        <a:latin typeface="Calibri" panose="020F0502020204030204" pitchFamily="34" charset="0"/>
                      </a:endParaRP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45 minutes</a:t>
                      </a:r>
                    </a:p>
                  </a:txBody>
                  <a:tcPr marL="7144" marR="7144" marT="7144" marB="0"/>
                </a:tc>
                <a:tc>
                  <a:txBody>
                    <a:bodyPr/>
                    <a:lstStyle/>
                    <a:p>
                      <a:pPr algn="ctr" fontAlgn="ctr"/>
                      <a:r>
                        <a:rPr lang="en-US" sz="800" b="0" i="0" u="none" strike="noStrike" dirty="0">
                          <a:solidFill>
                            <a:srgbClr val="000000"/>
                          </a:solidFill>
                          <a:effectLst/>
                          <a:latin typeface="Calibri" panose="020F0502020204030204" pitchFamily="34" charset="0"/>
                        </a:rPr>
                        <a:t>8:45 AM</a:t>
                      </a: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9:30 AM</a:t>
                      </a:r>
                    </a:p>
                  </a:txBody>
                  <a:tcPr marL="7144" marR="7144" marT="7144" marB="0"/>
                </a:tc>
              </a:tr>
              <a:tr h="239396">
                <a:tc>
                  <a:txBody>
                    <a:bodyPr/>
                    <a:lstStyle/>
                    <a:p>
                      <a:pPr marL="91440" algn="l" fontAlgn="b"/>
                      <a:r>
                        <a:rPr lang="en-US" sz="800" b="0" i="0" u="none" strike="noStrike" dirty="0">
                          <a:solidFill>
                            <a:srgbClr val="000000"/>
                          </a:solidFill>
                          <a:effectLst/>
                          <a:latin typeface="Calibri" panose="020F0502020204030204" pitchFamily="34" charset="0"/>
                        </a:rPr>
                        <a:t>Break</a:t>
                      </a:r>
                    </a:p>
                  </a:txBody>
                  <a:tcPr marL="7144" marR="7144" marT="7144" marB="0">
                    <a:solidFill>
                      <a:schemeClr val="bg2"/>
                    </a:solidFill>
                  </a:tcPr>
                </a:tc>
                <a:tc>
                  <a:txBody>
                    <a:bodyPr/>
                    <a:lstStyle/>
                    <a:p>
                      <a:pPr marL="0" indent="0" algn="l" fontAlgn="b">
                        <a:lnSpc>
                          <a:spcPct val="100000"/>
                        </a:lnSpc>
                        <a:buFont typeface="Arial" panose="020B0604020202020204" pitchFamily="34" charset="0"/>
                        <a:buNone/>
                      </a:pPr>
                      <a:endParaRPr lang="en-US" sz="800" b="1" i="0" u="none" strike="noStrike" dirty="0">
                        <a:solidFill>
                          <a:srgbClr val="000000"/>
                        </a:solidFill>
                        <a:effectLst/>
                        <a:latin typeface="Calibri" panose="020F0502020204030204" pitchFamily="34" charset="0"/>
                      </a:endParaRPr>
                    </a:p>
                  </a:txBody>
                  <a:tcPr marL="7144" marR="7144" marT="7144" marB="0">
                    <a:solidFill>
                      <a:schemeClr val="bg2"/>
                    </a:solidFill>
                  </a:tcPr>
                </a:tc>
                <a:tc>
                  <a:txBody>
                    <a:bodyPr/>
                    <a:lstStyle/>
                    <a:p>
                      <a:pPr algn="ctr" fontAlgn="b"/>
                      <a:r>
                        <a:rPr lang="en-US" sz="800" b="0" i="0" u="none" strike="noStrike">
                          <a:solidFill>
                            <a:srgbClr val="000000"/>
                          </a:solidFill>
                          <a:effectLst/>
                          <a:latin typeface="Calibri" panose="020F0502020204030204" pitchFamily="34" charset="0"/>
                        </a:rPr>
                        <a:t>15 minutes</a:t>
                      </a:r>
                    </a:p>
                  </a:txBody>
                  <a:tcPr marL="7144" marR="7144" marT="7144" marB="0">
                    <a:solidFill>
                      <a:schemeClr val="bg2"/>
                    </a:solidFill>
                  </a:tcPr>
                </a:tc>
                <a:tc>
                  <a:txBody>
                    <a:bodyPr/>
                    <a:lstStyle/>
                    <a:p>
                      <a:pPr algn="ctr" fontAlgn="ctr"/>
                      <a:r>
                        <a:rPr lang="en-US" sz="800" b="0" i="0" u="none" strike="noStrike" dirty="0">
                          <a:solidFill>
                            <a:srgbClr val="000000"/>
                          </a:solidFill>
                          <a:effectLst/>
                          <a:latin typeface="Calibri" panose="020F0502020204030204" pitchFamily="34" charset="0"/>
                        </a:rPr>
                        <a:t>9:30 AM</a:t>
                      </a:r>
                    </a:p>
                  </a:txBody>
                  <a:tcPr marL="7144" marR="7144" marT="7144" marB="0">
                    <a:solidFill>
                      <a:schemeClr val="bg2"/>
                    </a:solidFill>
                  </a:tcPr>
                </a:tc>
                <a:tc>
                  <a:txBody>
                    <a:bodyPr/>
                    <a:lstStyle/>
                    <a:p>
                      <a:pPr algn="ctr" fontAlgn="b"/>
                      <a:r>
                        <a:rPr lang="en-US" sz="800" b="0" i="0" u="none" strike="noStrike" dirty="0">
                          <a:solidFill>
                            <a:srgbClr val="000000"/>
                          </a:solidFill>
                          <a:effectLst/>
                          <a:latin typeface="Calibri" panose="020F0502020204030204" pitchFamily="34" charset="0"/>
                        </a:rPr>
                        <a:t>9:45 AM</a:t>
                      </a:r>
                    </a:p>
                  </a:txBody>
                  <a:tcPr marL="7144" marR="7144" marT="7144" marB="0">
                    <a:solidFill>
                      <a:schemeClr val="bg2"/>
                    </a:solidFill>
                  </a:tcPr>
                </a:tc>
              </a:tr>
              <a:tr h="657247">
                <a:tc>
                  <a:txBody>
                    <a:bodyPr/>
                    <a:lstStyle/>
                    <a:p>
                      <a:pPr marL="91440" algn="l" fontAlgn="b"/>
                      <a:r>
                        <a:rPr lang="en-US" sz="800" b="0" i="0" u="none" strike="noStrike">
                          <a:solidFill>
                            <a:srgbClr val="000000"/>
                          </a:solidFill>
                          <a:effectLst/>
                          <a:latin typeface="Calibri" panose="020F0502020204030204" pitchFamily="34" charset="0"/>
                        </a:rPr>
                        <a:t>Create &amp; Save Analysis</a:t>
                      </a:r>
                    </a:p>
                  </a:txBody>
                  <a:tcPr marL="7144" marR="7144" marT="7144" marB="0"/>
                </a:tc>
                <a:tc>
                  <a:txBody>
                    <a:bodyPr/>
                    <a:lstStyle/>
                    <a:p>
                      <a:pPr marL="171450" indent="-171450" algn="l" fontAlgn="b">
                        <a:lnSpc>
                          <a:spcPct val="100000"/>
                        </a:lnSpc>
                        <a:buFont typeface="Arial" panose="020B0604020202020204" pitchFamily="34" charset="0"/>
                        <a:buChar char="•"/>
                      </a:pPr>
                      <a:r>
                        <a:rPr lang="en-US" sz="800" b="0" i="0" u="none" strike="noStrike" dirty="0" smtClean="0">
                          <a:solidFill>
                            <a:srgbClr val="000000"/>
                          </a:solidFill>
                          <a:effectLst/>
                          <a:latin typeface="Calibri" panose="020F0502020204030204" pitchFamily="34" charset="0"/>
                        </a:rPr>
                        <a:t>Understand the Analysis Editor View</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Create a New Analysis</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Save Filters from Analysis</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Apply Saved Filters</a:t>
                      </a: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90 minutes</a:t>
                      </a:r>
                    </a:p>
                  </a:txBody>
                  <a:tcPr marL="7144" marR="7144" marT="7144" marB="0"/>
                </a:tc>
                <a:tc>
                  <a:txBody>
                    <a:bodyPr/>
                    <a:lstStyle/>
                    <a:p>
                      <a:pPr algn="ctr" fontAlgn="ctr"/>
                      <a:r>
                        <a:rPr lang="en-US" sz="800" b="0" i="0" u="none" strike="noStrike" dirty="0">
                          <a:solidFill>
                            <a:srgbClr val="000000"/>
                          </a:solidFill>
                          <a:effectLst/>
                          <a:latin typeface="Calibri" panose="020F0502020204030204" pitchFamily="34" charset="0"/>
                        </a:rPr>
                        <a:t>9:45 AM</a:t>
                      </a: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11:15 AM</a:t>
                      </a:r>
                    </a:p>
                  </a:txBody>
                  <a:tcPr marL="7144" marR="7144" marT="7144" marB="0"/>
                </a:tc>
              </a:tr>
              <a:tr h="819188">
                <a:tc>
                  <a:txBody>
                    <a:bodyPr/>
                    <a:lstStyle/>
                    <a:p>
                      <a:pPr marL="91440" algn="l" fontAlgn="b"/>
                      <a:r>
                        <a:rPr lang="en-US" sz="800" b="0" i="0" u="none" strike="noStrike" dirty="0">
                          <a:solidFill>
                            <a:srgbClr val="000000"/>
                          </a:solidFill>
                          <a:effectLst/>
                          <a:latin typeface="Calibri" panose="020F0502020204030204" pitchFamily="34" charset="0"/>
                        </a:rPr>
                        <a:t>Format Analysis &amp; Columns</a:t>
                      </a:r>
                    </a:p>
                  </a:txBody>
                  <a:tcPr marL="7144" marR="7144" marT="7144" marB="0"/>
                </a:tc>
                <a:tc>
                  <a:txBody>
                    <a:bodyPr/>
                    <a:lstStyle/>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Move, Add, Exclude, Hide &amp; Delete Columns</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Sort a Column</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Add Totals</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Edit Column Formats</a:t>
                      </a:r>
                    </a:p>
                    <a:p>
                      <a:pPr marL="171450" lvl="0" indent="-171450" algn="l" defTabSz="914400" rtl="0" eaLnBrk="1" latinLnBrk="0" hangingPunct="1">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Apply Conditional Format</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45 minutes</a:t>
                      </a:r>
                    </a:p>
                  </a:txBody>
                  <a:tcPr marL="7144" marR="7144" marT="7144" marB="0"/>
                </a:tc>
                <a:tc>
                  <a:txBody>
                    <a:bodyPr/>
                    <a:lstStyle/>
                    <a:p>
                      <a:pPr algn="ctr" fontAlgn="ctr"/>
                      <a:r>
                        <a:rPr lang="en-US" sz="800" b="0" i="0" u="none" strike="noStrike">
                          <a:solidFill>
                            <a:srgbClr val="000000"/>
                          </a:solidFill>
                          <a:effectLst/>
                          <a:latin typeface="Calibri" panose="020F0502020204030204" pitchFamily="34" charset="0"/>
                        </a:rPr>
                        <a:t>11:15 AM</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12:00 PM</a:t>
                      </a:r>
                    </a:p>
                  </a:txBody>
                  <a:tcPr marL="7144" marR="7144" marT="7144" marB="0"/>
                </a:tc>
              </a:tr>
              <a:tr h="261437">
                <a:tc>
                  <a:txBody>
                    <a:bodyPr/>
                    <a:lstStyle/>
                    <a:p>
                      <a:pPr marL="91440" algn="l" fontAlgn="b"/>
                      <a:r>
                        <a:rPr lang="en-US" sz="800" b="0" i="0" u="none" strike="noStrike" dirty="0">
                          <a:solidFill>
                            <a:srgbClr val="000000"/>
                          </a:solidFill>
                          <a:effectLst/>
                          <a:latin typeface="Calibri" panose="020F0502020204030204" pitchFamily="34" charset="0"/>
                        </a:rPr>
                        <a:t>Lunch</a:t>
                      </a:r>
                    </a:p>
                  </a:txBody>
                  <a:tcPr marL="7144" marR="7144" marT="7144" marB="0">
                    <a:solidFill>
                      <a:schemeClr val="bg2"/>
                    </a:solidFill>
                  </a:tcPr>
                </a:tc>
                <a:tc>
                  <a:txBody>
                    <a:bodyPr/>
                    <a:lstStyle/>
                    <a:p>
                      <a:pPr algn="l" fontAlgn="b">
                        <a:lnSpc>
                          <a:spcPct val="100000"/>
                        </a:lnSpc>
                      </a:pPr>
                      <a:r>
                        <a:rPr lang="en-US" sz="800" b="0" i="0" u="none" strike="noStrike" dirty="0">
                          <a:solidFill>
                            <a:srgbClr val="000000"/>
                          </a:solidFill>
                          <a:effectLst/>
                          <a:latin typeface="Calibri" panose="020F0502020204030204" pitchFamily="34" charset="0"/>
                        </a:rPr>
                        <a:t> </a:t>
                      </a:r>
                    </a:p>
                  </a:txBody>
                  <a:tcPr marL="7144" marR="7144" marT="7144" marB="0">
                    <a:solidFill>
                      <a:schemeClr val="bg2"/>
                    </a:solidFill>
                  </a:tcPr>
                </a:tc>
                <a:tc>
                  <a:txBody>
                    <a:bodyPr/>
                    <a:lstStyle/>
                    <a:p>
                      <a:pPr algn="ctr" fontAlgn="b"/>
                      <a:r>
                        <a:rPr lang="en-US" sz="800" b="0" i="0" u="none" strike="noStrike">
                          <a:solidFill>
                            <a:srgbClr val="000000"/>
                          </a:solidFill>
                          <a:effectLst/>
                          <a:latin typeface="Calibri" panose="020F0502020204030204" pitchFamily="34" charset="0"/>
                        </a:rPr>
                        <a:t>30 minutes</a:t>
                      </a:r>
                    </a:p>
                  </a:txBody>
                  <a:tcPr marL="7144" marR="7144" marT="7144" marB="0">
                    <a:solidFill>
                      <a:schemeClr val="bg2"/>
                    </a:solidFill>
                  </a:tcPr>
                </a:tc>
                <a:tc>
                  <a:txBody>
                    <a:bodyPr/>
                    <a:lstStyle/>
                    <a:p>
                      <a:pPr algn="ctr" fontAlgn="ctr"/>
                      <a:r>
                        <a:rPr lang="en-US" sz="800" b="0" i="0" u="none" strike="noStrike">
                          <a:solidFill>
                            <a:srgbClr val="000000"/>
                          </a:solidFill>
                          <a:effectLst/>
                          <a:latin typeface="Calibri" panose="020F0502020204030204" pitchFamily="34" charset="0"/>
                        </a:rPr>
                        <a:t>12:00 PM</a:t>
                      </a:r>
                    </a:p>
                  </a:txBody>
                  <a:tcPr marL="7144" marR="7144" marT="7144" marB="0">
                    <a:solidFill>
                      <a:schemeClr val="bg2"/>
                    </a:solidFill>
                  </a:tcPr>
                </a:tc>
                <a:tc>
                  <a:txBody>
                    <a:bodyPr/>
                    <a:lstStyle/>
                    <a:p>
                      <a:pPr algn="ctr" fontAlgn="b"/>
                      <a:r>
                        <a:rPr lang="en-US" sz="800" b="0" i="0" u="none" strike="noStrike" dirty="0">
                          <a:solidFill>
                            <a:srgbClr val="000000"/>
                          </a:solidFill>
                          <a:effectLst/>
                          <a:latin typeface="Calibri" panose="020F0502020204030204" pitchFamily="34" charset="0"/>
                        </a:rPr>
                        <a:t>12:30 PM</a:t>
                      </a:r>
                    </a:p>
                  </a:txBody>
                  <a:tcPr marL="7144" marR="7144" marT="7144" marB="0">
                    <a:solidFill>
                      <a:schemeClr val="bg2"/>
                    </a:solidFill>
                  </a:tcPr>
                </a:tc>
              </a:tr>
              <a:tr h="657247">
                <a:tc>
                  <a:txBody>
                    <a:bodyPr/>
                    <a:lstStyle/>
                    <a:p>
                      <a:pPr marL="91440" algn="l" fontAlgn="b"/>
                      <a:r>
                        <a:rPr lang="en-US" sz="800" b="0" i="0" u="none" strike="noStrike" dirty="0">
                          <a:solidFill>
                            <a:srgbClr val="000000"/>
                          </a:solidFill>
                          <a:effectLst/>
                          <a:latin typeface="Calibri" panose="020F0502020204030204" pitchFamily="34" charset="0"/>
                        </a:rPr>
                        <a:t>Customize Analysis Views</a:t>
                      </a:r>
                    </a:p>
                  </a:txBody>
                  <a:tcPr marL="7144" marR="7144" marT="7144" marB="0"/>
                </a:tc>
                <a:tc>
                  <a:txBody>
                    <a:bodyPr/>
                    <a:lstStyle/>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Type of Views</a:t>
                      </a:r>
                    </a:p>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Table Properties</a:t>
                      </a:r>
                    </a:p>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Add &amp;</a:t>
                      </a:r>
                      <a:r>
                        <a:rPr lang="en-US" sz="800" kern="1200" baseline="0" dirty="0" smtClean="0">
                          <a:solidFill>
                            <a:schemeClr val="dk1"/>
                          </a:solidFill>
                          <a:effectLst/>
                          <a:latin typeface="Calibri" panose="020F0502020204030204" pitchFamily="34" charset="0"/>
                          <a:ea typeface="+mn-ea"/>
                          <a:cs typeface="+mn-cs"/>
                        </a:rPr>
                        <a:t> Customize </a:t>
                      </a:r>
                      <a:r>
                        <a:rPr lang="en-US" sz="800" kern="1200" dirty="0" smtClean="0">
                          <a:solidFill>
                            <a:schemeClr val="dk1"/>
                          </a:solidFill>
                          <a:effectLst/>
                          <a:latin typeface="Calibri" panose="020F0502020204030204" pitchFamily="34" charset="0"/>
                          <a:ea typeface="+mn-ea"/>
                          <a:cs typeface="+mn-cs"/>
                        </a:rPr>
                        <a:t>a Pivot Table</a:t>
                      </a:r>
                    </a:p>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Add</a:t>
                      </a:r>
                      <a:r>
                        <a:rPr lang="en-US" sz="800" kern="1200" baseline="0" dirty="0" smtClean="0">
                          <a:solidFill>
                            <a:schemeClr val="dk1"/>
                          </a:solidFill>
                          <a:effectLst/>
                          <a:latin typeface="Calibri" panose="020F0502020204030204" pitchFamily="34" charset="0"/>
                          <a:ea typeface="+mn-ea"/>
                          <a:cs typeface="+mn-cs"/>
                        </a:rPr>
                        <a:t> and Format a Graph</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45 minutes</a:t>
                      </a:r>
                    </a:p>
                  </a:txBody>
                  <a:tcPr marL="7144" marR="7144" marT="7144" marB="0"/>
                </a:tc>
                <a:tc>
                  <a:txBody>
                    <a:bodyPr/>
                    <a:lstStyle/>
                    <a:p>
                      <a:pPr algn="ctr" fontAlgn="ctr"/>
                      <a:r>
                        <a:rPr lang="en-US" sz="800" b="0" i="0" u="none" strike="noStrike">
                          <a:solidFill>
                            <a:srgbClr val="000000"/>
                          </a:solidFill>
                          <a:effectLst/>
                          <a:latin typeface="Calibri" panose="020F0502020204030204" pitchFamily="34" charset="0"/>
                        </a:rPr>
                        <a:t>12:30 PM</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1:15 PM</a:t>
                      </a:r>
                    </a:p>
                  </a:txBody>
                  <a:tcPr marL="7144" marR="7144" marT="7144" marB="0"/>
                </a:tc>
              </a:tr>
              <a:tr h="495308">
                <a:tc>
                  <a:txBody>
                    <a:bodyPr/>
                    <a:lstStyle/>
                    <a:p>
                      <a:pPr marL="91440" algn="l" fontAlgn="b"/>
                      <a:r>
                        <a:rPr lang="en-US" sz="800" b="0" i="0" u="none" strike="noStrike">
                          <a:solidFill>
                            <a:srgbClr val="000000"/>
                          </a:solidFill>
                          <a:effectLst/>
                          <a:latin typeface="Calibri" panose="020F0502020204030204" pitchFamily="34" charset="0"/>
                        </a:rPr>
                        <a:t>Drill Down Functionality </a:t>
                      </a:r>
                    </a:p>
                  </a:txBody>
                  <a:tcPr marL="7144" marR="7144" marT="7144" marB="0"/>
                </a:tc>
                <a:tc>
                  <a:txBody>
                    <a:bodyPr/>
                    <a:lstStyle/>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Work with Existing Analysis</a:t>
                      </a:r>
                    </a:p>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Creating Action Link</a:t>
                      </a:r>
                    </a:p>
                    <a:p>
                      <a:pPr marL="17145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Testing Action Link</a:t>
                      </a:r>
                      <a:endParaRPr lang="en-US" sz="800" dirty="0" smtClean="0">
                        <a:latin typeface="Calibri" panose="020F0502020204030204" pitchFamily="34" charset="0"/>
                      </a:endParaRP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15 minutes</a:t>
                      </a:r>
                    </a:p>
                  </a:txBody>
                  <a:tcPr marL="7144" marR="7144" marT="7144" marB="0"/>
                </a:tc>
                <a:tc>
                  <a:txBody>
                    <a:bodyPr/>
                    <a:lstStyle/>
                    <a:p>
                      <a:pPr algn="ctr" fontAlgn="ctr"/>
                      <a:r>
                        <a:rPr lang="en-US" sz="800" b="0" i="0" u="none" strike="noStrike" dirty="0">
                          <a:solidFill>
                            <a:srgbClr val="000000"/>
                          </a:solidFill>
                          <a:effectLst/>
                          <a:latin typeface="Calibri" panose="020F0502020204030204" pitchFamily="34" charset="0"/>
                        </a:rPr>
                        <a:t>1:15 PM</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1:30 PM</a:t>
                      </a:r>
                    </a:p>
                  </a:txBody>
                  <a:tcPr marL="7144" marR="7144" marT="7144" marB="0"/>
                </a:tc>
              </a:tr>
              <a:tr h="495308">
                <a:tc>
                  <a:txBody>
                    <a:bodyPr/>
                    <a:lstStyle/>
                    <a:p>
                      <a:pPr marL="91440" algn="l" fontAlgn="b"/>
                      <a:r>
                        <a:rPr lang="en-US" sz="800" b="0" i="0" u="none" strike="noStrike">
                          <a:solidFill>
                            <a:srgbClr val="000000"/>
                          </a:solidFill>
                          <a:effectLst/>
                          <a:latin typeface="Calibri" panose="020F0502020204030204" pitchFamily="34" charset="0"/>
                        </a:rPr>
                        <a:t>Search, Print, &amp; Export</a:t>
                      </a:r>
                    </a:p>
                  </a:txBody>
                  <a:tcPr marL="7144" marR="7144" marT="7144" marB="0"/>
                </a:tc>
                <a:tc>
                  <a:txBody>
                    <a:bodyPr/>
                    <a:lstStyle/>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Search an Analysis</a:t>
                      </a:r>
                    </a:p>
                    <a:p>
                      <a:pPr marL="171450" lvl="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Print Results to PDF</a:t>
                      </a:r>
                    </a:p>
                    <a:p>
                      <a:pPr marL="171450" indent="-171450">
                        <a:lnSpc>
                          <a:spcPct val="100000"/>
                        </a:lnSpc>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Export Results to Excel</a:t>
                      </a:r>
                      <a:r>
                        <a:rPr lang="en-US" sz="800" kern="1200" baseline="30000" dirty="0" smtClean="0">
                          <a:solidFill>
                            <a:schemeClr val="dk1"/>
                          </a:solidFill>
                          <a:effectLst/>
                          <a:latin typeface="Calibri" panose="020F0502020204030204" pitchFamily="34" charset="0"/>
                          <a:ea typeface="+mn-ea"/>
                          <a:cs typeface="+mn-cs"/>
                        </a:rPr>
                        <a:t>©</a:t>
                      </a:r>
                      <a:endParaRPr lang="en-US" sz="800" dirty="0" smtClean="0">
                        <a:latin typeface="Calibri" panose="020F0502020204030204" pitchFamily="34" charset="0"/>
                      </a:endParaRP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15 minutes</a:t>
                      </a:r>
                    </a:p>
                  </a:txBody>
                  <a:tcPr marL="7144" marR="7144" marT="7144" marB="0"/>
                </a:tc>
                <a:tc>
                  <a:txBody>
                    <a:bodyPr/>
                    <a:lstStyle/>
                    <a:p>
                      <a:pPr algn="ctr" fontAlgn="ctr"/>
                      <a:r>
                        <a:rPr lang="en-US" sz="800" b="0" i="0" u="none" strike="noStrike">
                          <a:solidFill>
                            <a:srgbClr val="000000"/>
                          </a:solidFill>
                          <a:effectLst/>
                          <a:latin typeface="Calibri" panose="020F0502020204030204" pitchFamily="34" charset="0"/>
                        </a:rPr>
                        <a:t>1:30 PM</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1:45 PM</a:t>
                      </a:r>
                    </a:p>
                  </a:txBody>
                  <a:tcPr marL="7144" marR="7144" marT="7144" marB="0"/>
                </a:tc>
              </a:tr>
              <a:tr h="212240">
                <a:tc>
                  <a:txBody>
                    <a:bodyPr/>
                    <a:lstStyle/>
                    <a:p>
                      <a:pPr marL="91440" algn="l" fontAlgn="b"/>
                      <a:r>
                        <a:rPr lang="en-US" sz="800" b="0" i="0" u="none" strike="noStrike" dirty="0">
                          <a:solidFill>
                            <a:srgbClr val="000000"/>
                          </a:solidFill>
                          <a:effectLst/>
                          <a:latin typeface="Calibri" panose="020F0502020204030204" pitchFamily="34" charset="0"/>
                        </a:rPr>
                        <a:t>Break</a:t>
                      </a:r>
                    </a:p>
                  </a:txBody>
                  <a:tcPr marL="7144" marR="7144" marT="7144" marB="0">
                    <a:solidFill>
                      <a:schemeClr val="bg2"/>
                    </a:solidFill>
                  </a:tcPr>
                </a:tc>
                <a:tc>
                  <a:txBody>
                    <a:bodyPr/>
                    <a:lstStyle/>
                    <a:p>
                      <a:pPr marL="0" marR="0" indent="0" algn="l" defTabSz="914400" rtl="0" eaLnBrk="1" fontAlgn="b" latinLnBrk="0" hangingPunct="1">
                        <a:lnSpc>
                          <a:spcPct val="100000"/>
                        </a:lnSpc>
                        <a:spcBef>
                          <a:spcPts val="0"/>
                        </a:spcBef>
                        <a:spcAft>
                          <a:spcPts val="0"/>
                        </a:spcAft>
                        <a:buClrTx/>
                        <a:buSzTx/>
                        <a:buFont typeface="Arial" panose="020B0604020202020204" pitchFamily="34" charset="0"/>
                        <a:buNone/>
                        <a:tabLst/>
                        <a:defRPr/>
                      </a:pPr>
                      <a:endParaRPr lang="en-US" sz="800" b="1" i="0" u="none" strike="noStrike" dirty="0" smtClean="0">
                        <a:solidFill>
                          <a:srgbClr val="000000"/>
                        </a:solidFill>
                        <a:effectLst/>
                        <a:latin typeface="Calibri" panose="020F0502020204030204" pitchFamily="34" charset="0"/>
                      </a:endParaRPr>
                    </a:p>
                  </a:txBody>
                  <a:tcPr marL="7144" marR="7144" marT="7144" marB="0">
                    <a:solidFill>
                      <a:schemeClr val="bg2"/>
                    </a:solidFill>
                  </a:tcPr>
                </a:tc>
                <a:tc>
                  <a:txBody>
                    <a:bodyPr/>
                    <a:lstStyle/>
                    <a:p>
                      <a:pPr algn="ctr" fontAlgn="b"/>
                      <a:r>
                        <a:rPr lang="en-US" sz="800" b="0" i="0" u="none" strike="noStrike">
                          <a:solidFill>
                            <a:srgbClr val="000000"/>
                          </a:solidFill>
                          <a:effectLst/>
                          <a:latin typeface="Calibri" panose="020F0502020204030204" pitchFamily="34" charset="0"/>
                        </a:rPr>
                        <a:t>15 minutes</a:t>
                      </a:r>
                    </a:p>
                  </a:txBody>
                  <a:tcPr marL="7144" marR="7144" marT="7144" marB="0">
                    <a:solidFill>
                      <a:schemeClr val="bg2"/>
                    </a:solidFill>
                  </a:tcPr>
                </a:tc>
                <a:tc>
                  <a:txBody>
                    <a:bodyPr/>
                    <a:lstStyle/>
                    <a:p>
                      <a:pPr algn="ctr" fontAlgn="ctr"/>
                      <a:r>
                        <a:rPr lang="en-US" sz="800" b="0" i="0" u="none" strike="noStrike">
                          <a:solidFill>
                            <a:srgbClr val="000000"/>
                          </a:solidFill>
                          <a:effectLst/>
                          <a:latin typeface="Calibri" panose="020F0502020204030204" pitchFamily="34" charset="0"/>
                        </a:rPr>
                        <a:t>1:45 PM</a:t>
                      </a:r>
                    </a:p>
                  </a:txBody>
                  <a:tcPr marL="7144" marR="7144" marT="7144" marB="0">
                    <a:solidFill>
                      <a:schemeClr val="bg2"/>
                    </a:solidFill>
                  </a:tcPr>
                </a:tc>
                <a:tc>
                  <a:txBody>
                    <a:bodyPr/>
                    <a:lstStyle/>
                    <a:p>
                      <a:pPr algn="ctr" fontAlgn="b"/>
                      <a:r>
                        <a:rPr lang="en-US" sz="800" b="0" i="0" u="none" strike="noStrike" dirty="0">
                          <a:solidFill>
                            <a:srgbClr val="000000"/>
                          </a:solidFill>
                          <a:effectLst/>
                          <a:latin typeface="Calibri" panose="020F0502020204030204" pitchFamily="34" charset="0"/>
                        </a:rPr>
                        <a:t>2:00 PM</a:t>
                      </a:r>
                    </a:p>
                  </a:txBody>
                  <a:tcPr marL="7144" marR="7144" marT="7144" marB="0">
                    <a:solidFill>
                      <a:schemeClr val="bg2"/>
                    </a:solidFill>
                  </a:tcPr>
                </a:tc>
              </a:tr>
              <a:tr h="405625">
                <a:tc>
                  <a:txBody>
                    <a:bodyPr/>
                    <a:lstStyle/>
                    <a:p>
                      <a:pPr marL="91440" algn="l" fontAlgn="b"/>
                      <a:r>
                        <a:rPr lang="en-US" sz="800" b="0" i="0" u="none" strike="noStrike" dirty="0">
                          <a:solidFill>
                            <a:srgbClr val="000000"/>
                          </a:solidFill>
                          <a:effectLst/>
                          <a:latin typeface="Calibri" panose="020F0502020204030204" pitchFamily="34" charset="0"/>
                        </a:rPr>
                        <a:t>Work with Dashboard Prompt</a:t>
                      </a:r>
                    </a:p>
                  </a:txBody>
                  <a:tcPr marL="7144" marR="7144" marT="7144" marB="0"/>
                </a:tc>
                <a:tc>
                  <a:txBody>
                    <a:bodyPr/>
                    <a:lstStyle/>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Understand a Dashboard Prompt</a:t>
                      </a:r>
                    </a:p>
                    <a:p>
                      <a:pPr marL="171450" marR="0" lvl="0" indent="-171450" algn="l" defTabSz="914400" rtl="0" eaLnBrk="1" latinLnBrk="0" hangingPunct="1">
                        <a:lnSpc>
                          <a:spcPct val="100000"/>
                        </a:lnSpc>
                        <a:spcBef>
                          <a:spcPts val="0"/>
                        </a:spcBef>
                        <a:spcAft>
                          <a:spcPts val="0"/>
                        </a:spcAft>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Create a Dashboard Prompt</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45 minutes</a:t>
                      </a:r>
                    </a:p>
                  </a:txBody>
                  <a:tcPr marL="7144" marR="7144" marT="7144" marB="0"/>
                </a:tc>
                <a:tc>
                  <a:txBody>
                    <a:bodyPr/>
                    <a:lstStyle/>
                    <a:p>
                      <a:pPr algn="ctr" fontAlgn="ctr"/>
                      <a:r>
                        <a:rPr lang="en-US" sz="800" b="0" i="0" u="none" strike="noStrike">
                          <a:solidFill>
                            <a:srgbClr val="000000"/>
                          </a:solidFill>
                          <a:effectLst/>
                          <a:latin typeface="Calibri" panose="020F0502020204030204" pitchFamily="34" charset="0"/>
                        </a:rPr>
                        <a:t>2:00 PM</a:t>
                      </a:r>
                    </a:p>
                  </a:txBody>
                  <a:tcPr marL="7144" marR="7144" marT="7144" marB="0"/>
                </a:tc>
                <a:tc>
                  <a:txBody>
                    <a:bodyPr/>
                    <a:lstStyle/>
                    <a:p>
                      <a:pPr algn="ctr" fontAlgn="b"/>
                      <a:r>
                        <a:rPr lang="en-US" sz="800" b="0" i="0" u="none" strike="noStrike">
                          <a:solidFill>
                            <a:srgbClr val="000000"/>
                          </a:solidFill>
                          <a:effectLst/>
                          <a:latin typeface="Calibri" panose="020F0502020204030204" pitchFamily="34" charset="0"/>
                        </a:rPr>
                        <a:t>2:45 PM</a:t>
                      </a:r>
                    </a:p>
                  </a:txBody>
                  <a:tcPr marL="7144" marR="7144" marT="7144" marB="0"/>
                </a:tc>
              </a:tr>
              <a:tr h="846670">
                <a:tc>
                  <a:txBody>
                    <a:bodyPr/>
                    <a:lstStyle/>
                    <a:p>
                      <a:pPr marL="91440" algn="l" fontAlgn="b"/>
                      <a:r>
                        <a:rPr lang="en-US" sz="800" b="0" i="0" u="none" strike="noStrike">
                          <a:solidFill>
                            <a:srgbClr val="000000"/>
                          </a:solidFill>
                          <a:effectLst/>
                          <a:latin typeface="Calibri" panose="020F0502020204030204" pitchFamily="34" charset="0"/>
                        </a:rPr>
                        <a:t>Build and Design a Dashboard</a:t>
                      </a:r>
                    </a:p>
                  </a:txBody>
                  <a:tcPr marL="7144" marR="7144" marT="7144" marB="0"/>
                </a:tc>
                <a:tc>
                  <a:txBody>
                    <a:bodyPr/>
                    <a:lstStyle/>
                    <a:p>
                      <a:pPr marL="171450" marR="0" lvl="0" indent="-171450">
                        <a:lnSpc>
                          <a:spcPct val="100000"/>
                        </a:lnSpc>
                        <a:spcBef>
                          <a:spcPts val="0"/>
                        </a:spcBef>
                        <a:spcAft>
                          <a:spcPts val="0"/>
                        </a:spcAft>
                        <a:buFont typeface="Arial" panose="020B0604020202020204" pitchFamily="34" charset="0"/>
                        <a:buChar char="•"/>
                      </a:pPr>
                      <a:r>
                        <a:rPr lang="en-US" sz="800" kern="1200" dirty="0" smtClean="0">
                          <a:solidFill>
                            <a:schemeClr val="dk1"/>
                          </a:solidFill>
                          <a:effectLst/>
                          <a:latin typeface="Calibri" panose="020F0502020204030204" pitchFamily="34" charset="0"/>
                          <a:ea typeface="+mn-ea"/>
                          <a:cs typeface="+mn-cs"/>
                        </a:rPr>
                        <a:t>Understand</a:t>
                      </a:r>
                      <a:r>
                        <a:rPr lang="en-US" sz="800" kern="1200" baseline="0" dirty="0" smtClean="0">
                          <a:solidFill>
                            <a:schemeClr val="dk1"/>
                          </a:solidFill>
                          <a:effectLst/>
                          <a:latin typeface="Calibri" panose="020F0502020204030204" pitchFamily="34" charset="0"/>
                          <a:ea typeface="+mn-ea"/>
                          <a:cs typeface="+mn-cs"/>
                        </a:rPr>
                        <a:t> &amp; Navigate My Dashboard</a:t>
                      </a:r>
                    </a:p>
                    <a:p>
                      <a:pPr marL="171450" marR="0" lvl="0" indent="-171450">
                        <a:lnSpc>
                          <a:spcPct val="100000"/>
                        </a:lnSpc>
                        <a:spcBef>
                          <a:spcPts val="0"/>
                        </a:spcBef>
                        <a:spcAft>
                          <a:spcPts val="0"/>
                        </a:spcAft>
                        <a:buFont typeface="Arial" panose="020B0604020202020204" pitchFamily="34" charset="0"/>
                        <a:buChar char="•"/>
                      </a:pPr>
                      <a:r>
                        <a:rPr lang="en-US" sz="800" kern="1200" baseline="0" dirty="0" smtClean="0">
                          <a:solidFill>
                            <a:schemeClr val="dk1"/>
                          </a:solidFill>
                          <a:effectLst/>
                          <a:latin typeface="Calibri" panose="020F0502020204030204" pitchFamily="34" charset="0"/>
                          <a:ea typeface="+mn-ea"/>
                          <a:cs typeface="+mn-cs"/>
                        </a:rPr>
                        <a:t>Build  &amp; Edit My Dashboard</a:t>
                      </a:r>
                    </a:p>
                    <a:p>
                      <a:pPr marL="171450" marR="0" lvl="0" indent="-171450">
                        <a:lnSpc>
                          <a:spcPct val="100000"/>
                        </a:lnSpc>
                        <a:spcBef>
                          <a:spcPts val="0"/>
                        </a:spcBef>
                        <a:spcAft>
                          <a:spcPts val="0"/>
                        </a:spcAft>
                        <a:buFont typeface="Arial" panose="020B0604020202020204" pitchFamily="34" charset="0"/>
                        <a:buChar char="•"/>
                      </a:pPr>
                      <a:r>
                        <a:rPr lang="en-US" sz="800" kern="1200" baseline="0" dirty="0" smtClean="0">
                          <a:solidFill>
                            <a:schemeClr val="dk1"/>
                          </a:solidFill>
                          <a:effectLst/>
                          <a:latin typeface="Calibri" panose="020F0502020204030204" pitchFamily="34" charset="0"/>
                          <a:ea typeface="+mn-ea"/>
                          <a:cs typeface="+mn-cs"/>
                        </a:rPr>
                        <a:t>Save Customized Dashboard</a:t>
                      </a:r>
                    </a:p>
                    <a:p>
                      <a:pPr marL="171450" marR="0" lvl="0" indent="-171450">
                        <a:lnSpc>
                          <a:spcPct val="100000"/>
                        </a:lnSpc>
                        <a:spcBef>
                          <a:spcPts val="0"/>
                        </a:spcBef>
                        <a:spcAft>
                          <a:spcPts val="0"/>
                        </a:spcAft>
                        <a:buFont typeface="Arial" panose="020B0604020202020204" pitchFamily="34" charset="0"/>
                        <a:buChar char="•"/>
                      </a:pPr>
                      <a:r>
                        <a:rPr lang="en-US" sz="800" kern="1200" baseline="0" dirty="0" smtClean="0">
                          <a:solidFill>
                            <a:schemeClr val="dk1"/>
                          </a:solidFill>
                          <a:effectLst/>
                          <a:latin typeface="Calibri" panose="020F0502020204030204" pitchFamily="34" charset="0"/>
                          <a:ea typeface="+mn-ea"/>
                          <a:cs typeface="+mn-cs"/>
                        </a:rPr>
                        <a:t>Set Preferences</a:t>
                      </a:r>
                    </a:p>
                    <a:p>
                      <a:pPr marL="171450" marR="0" lvl="0" indent="-171450">
                        <a:lnSpc>
                          <a:spcPct val="100000"/>
                        </a:lnSpc>
                        <a:spcBef>
                          <a:spcPts val="0"/>
                        </a:spcBef>
                        <a:spcAft>
                          <a:spcPts val="0"/>
                        </a:spcAft>
                        <a:buFont typeface="Arial" panose="020B0604020202020204" pitchFamily="34" charset="0"/>
                        <a:buChar char="•"/>
                      </a:pPr>
                      <a:r>
                        <a:rPr lang="en-US" sz="800" kern="1200" baseline="0" dirty="0" smtClean="0">
                          <a:solidFill>
                            <a:schemeClr val="dk1"/>
                          </a:solidFill>
                          <a:effectLst/>
                          <a:latin typeface="Calibri" panose="020F0502020204030204" pitchFamily="34" charset="0"/>
                          <a:ea typeface="+mn-ea"/>
                          <a:cs typeface="+mn-cs"/>
                        </a:rPr>
                        <a:t>Export My Dashboard to Excel Spreadsheet</a:t>
                      </a:r>
                      <a:endParaRPr lang="en-US" sz="800" kern="1200" dirty="0" smtClean="0">
                        <a:solidFill>
                          <a:schemeClr val="dk1"/>
                        </a:solidFill>
                        <a:effectLst/>
                        <a:latin typeface="Calibri" panose="020F0502020204030204" pitchFamily="34" charset="0"/>
                        <a:ea typeface="+mn-ea"/>
                        <a:cs typeface="+mn-cs"/>
                      </a:endParaRP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45 minutes</a:t>
                      </a:r>
                    </a:p>
                  </a:txBody>
                  <a:tcPr marL="7144" marR="7144" marT="7144" marB="0"/>
                </a:tc>
                <a:tc>
                  <a:txBody>
                    <a:bodyPr/>
                    <a:lstStyle/>
                    <a:p>
                      <a:pPr algn="ctr" fontAlgn="ctr"/>
                      <a:r>
                        <a:rPr lang="en-US" sz="800" b="0" i="0" u="none" strike="noStrike" dirty="0">
                          <a:solidFill>
                            <a:srgbClr val="000000"/>
                          </a:solidFill>
                          <a:effectLst/>
                          <a:latin typeface="Calibri" panose="020F0502020204030204" pitchFamily="34" charset="0"/>
                        </a:rPr>
                        <a:t>2:45 PM</a:t>
                      </a: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3:30 PM</a:t>
                      </a:r>
                    </a:p>
                  </a:txBody>
                  <a:tcPr marL="7144" marR="7144" marT="7144" marB="0"/>
                </a:tc>
              </a:tr>
              <a:tr h="331175">
                <a:tc>
                  <a:txBody>
                    <a:bodyPr/>
                    <a:lstStyle/>
                    <a:p>
                      <a:pPr marL="91440" algn="l" fontAlgn="b"/>
                      <a:r>
                        <a:rPr lang="en-US" sz="800" b="0" i="0" u="none" strike="noStrike" dirty="0">
                          <a:solidFill>
                            <a:srgbClr val="000000"/>
                          </a:solidFill>
                          <a:effectLst/>
                          <a:latin typeface="Calibri" panose="020F0502020204030204" pitchFamily="34" charset="0"/>
                        </a:rPr>
                        <a:t>Q&amp;A Session</a:t>
                      </a:r>
                    </a:p>
                  </a:txBody>
                  <a:tcPr marL="7144" marR="7144" marT="7144" marB="0"/>
                </a:tc>
                <a:tc>
                  <a:txBody>
                    <a:bodyPr/>
                    <a:lstStyle/>
                    <a:p>
                      <a:pPr algn="l" fontAlgn="b"/>
                      <a:endParaRPr lang="en-US" sz="600" b="0" i="0" u="none" strike="noStrike" dirty="0">
                        <a:solidFill>
                          <a:srgbClr val="000000"/>
                        </a:solidFill>
                        <a:effectLst/>
                        <a:latin typeface="Calibri" panose="020F0502020204030204" pitchFamily="34" charset="0"/>
                      </a:endParaRP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30 minutes</a:t>
                      </a:r>
                    </a:p>
                  </a:txBody>
                  <a:tcPr marL="7144" marR="7144" marT="7144" marB="0"/>
                </a:tc>
                <a:tc>
                  <a:txBody>
                    <a:bodyPr/>
                    <a:lstStyle/>
                    <a:p>
                      <a:pPr algn="ctr" fontAlgn="ctr"/>
                      <a:r>
                        <a:rPr lang="en-US" sz="800" b="0" i="0" u="none" strike="noStrike" dirty="0">
                          <a:solidFill>
                            <a:srgbClr val="000000"/>
                          </a:solidFill>
                          <a:effectLst/>
                          <a:latin typeface="Calibri" panose="020F0502020204030204" pitchFamily="34" charset="0"/>
                        </a:rPr>
                        <a:t>3:30 PM</a:t>
                      </a:r>
                    </a:p>
                  </a:txBody>
                  <a:tcPr marL="7144" marR="7144" marT="7144" marB="0"/>
                </a:tc>
                <a:tc>
                  <a:txBody>
                    <a:bodyPr/>
                    <a:lstStyle/>
                    <a:p>
                      <a:pPr algn="ctr" fontAlgn="b"/>
                      <a:r>
                        <a:rPr lang="en-US" sz="800" b="0" i="0" u="none" strike="noStrike" dirty="0">
                          <a:solidFill>
                            <a:srgbClr val="000000"/>
                          </a:solidFill>
                          <a:effectLst/>
                          <a:latin typeface="Calibri" panose="020F0502020204030204" pitchFamily="34" charset="0"/>
                        </a:rPr>
                        <a:t>4:00 PM</a:t>
                      </a:r>
                    </a:p>
                  </a:txBody>
                  <a:tcPr marL="7144" marR="7144" marT="7144" marB="0"/>
                </a:tc>
              </a:tr>
            </a:tbl>
          </a:graphicData>
        </a:graphic>
      </p:graphicFrame>
    </p:spTree>
    <p:extLst>
      <p:ext uri="{BB962C8B-B14F-4D97-AF65-F5344CB8AC3E}">
        <p14:creationId xmlns:p14="http://schemas.microsoft.com/office/powerpoint/2010/main" val="21647016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smtClean="0">
                <a:solidFill>
                  <a:srgbClr val="FFFFFF"/>
                </a:solidFill>
                <a:latin typeface="Candara"/>
              </a:rPr>
              <a:t>3. </a:t>
            </a:r>
            <a:r>
              <a:rPr lang="en-US" sz="4000" cap="none" dirty="0">
                <a:solidFill>
                  <a:srgbClr val="FFFFFF"/>
                </a:solidFill>
                <a:latin typeface="Candara"/>
              </a:rPr>
              <a:t>Create and Save Analysis</a:t>
            </a:r>
            <a:endParaRPr lang="en-US" sz="4000" cap="none" dirty="0">
              <a:latin typeface="+mn-lt"/>
            </a:endParaRPr>
          </a:p>
        </p:txBody>
      </p:sp>
      <p:sp>
        <p:nvSpPr>
          <p:cNvPr id="5" name="Subtitle 4"/>
          <p:cNvSpPr>
            <a:spLocks noGrp="1"/>
          </p:cNvSpPr>
          <p:nvPr>
            <p:ph type="subTitle" idx="1"/>
          </p:nvPr>
        </p:nvSpPr>
        <p:spPr>
          <a:xfrm>
            <a:off x="533400" y="1676400"/>
            <a:ext cx="8153400" cy="4953000"/>
          </a:xfrm>
        </p:spPr>
        <p:txBody>
          <a:bodyPr/>
          <a:lstStyle/>
          <a:p>
            <a:pPr algn="ctr"/>
            <a:endParaRPr lang="en-US" b="1" dirty="0" smtClean="0"/>
          </a:p>
          <a:p>
            <a:pPr lvl="0" algn="ctr"/>
            <a:r>
              <a:rPr lang="en-US" sz="3000" b="1" dirty="0" smtClean="0">
                <a:solidFill>
                  <a:srgbClr val="FFFFFF">
                    <a:tint val="75000"/>
                  </a:srgbClr>
                </a:solidFill>
              </a:rPr>
              <a:t>Student </a:t>
            </a:r>
            <a:r>
              <a:rPr lang="en-US" sz="3000" b="1" dirty="0">
                <a:solidFill>
                  <a:srgbClr val="FFFFFF">
                    <a:tint val="75000"/>
                  </a:srgbClr>
                </a:solidFill>
              </a:rPr>
              <a:t>Activity</a:t>
            </a:r>
          </a:p>
          <a:p>
            <a:r>
              <a:rPr lang="en-US" dirty="0"/>
              <a:t>In this exercise we will </a:t>
            </a:r>
            <a:r>
              <a:rPr lang="en-US" dirty="0" smtClean="0"/>
              <a:t>learn how to move and delete an OBI analysis.</a:t>
            </a:r>
            <a:endParaRPr lang="en-US" dirty="0"/>
          </a:p>
          <a:p>
            <a:endParaRPr lang="en-US" dirty="0"/>
          </a:p>
          <a:p>
            <a:r>
              <a:rPr lang="en-US" dirty="0"/>
              <a:t>To do this: Refer to Guided Exercise section </a:t>
            </a:r>
            <a:r>
              <a:rPr lang="en-US" dirty="0" smtClean="0"/>
              <a:t>3.4.</a:t>
            </a:r>
            <a:endParaRPr lang="en-US" dirty="0"/>
          </a:p>
        </p:txBody>
      </p:sp>
      <p:sp>
        <p:nvSpPr>
          <p:cNvPr id="3" name="TextBox 2"/>
          <p:cNvSpPr txBox="1"/>
          <p:nvPr/>
        </p:nvSpPr>
        <p:spPr>
          <a:xfrm>
            <a:off x="1676400" y="914399"/>
            <a:ext cx="5867400" cy="430887"/>
          </a:xfrm>
          <a:prstGeom prst="rect">
            <a:avLst/>
          </a:prstGeom>
          <a:noFill/>
        </p:spPr>
        <p:txBody>
          <a:bodyPr wrap="square" rtlCol="0">
            <a:spAutoFit/>
          </a:bodyPr>
          <a:lstStyle/>
          <a:p>
            <a:pPr algn="ctr"/>
            <a:r>
              <a:rPr lang="en-US" sz="2200" b="1" dirty="0" smtClean="0">
                <a:latin typeface="Calibri" panose="020F0502020204030204" pitchFamily="34" charset="0"/>
              </a:rPr>
              <a:t>Move </a:t>
            </a:r>
            <a:r>
              <a:rPr lang="en-US" sz="2200" b="1" dirty="0">
                <a:latin typeface="Calibri" panose="020F0502020204030204" pitchFamily="34" charset="0"/>
              </a:rPr>
              <a:t>or Delete Analysis</a:t>
            </a: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30</a:t>
            </a:fld>
            <a:endParaRPr lang="en-US"/>
          </a:p>
        </p:txBody>
      </p:sp>
    </p:spTree>
    <p:extLst>
      <p:ext uri="{BB962C8B-B14F-4D97-AF65-F5344CB8AC3E}">
        <p14:creationId xmlns:p14="http://schemas.microsoft.com/office/powerpoint/2010/main" val="3695093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smtClean="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295275" y="1600200"/>
            <a:ext cx="8620125" cy="4876800"/>
          </a:xfrm>
        </p:spPr>
        <p:txBody>
          <a:bodyPr/>
          <a:lstStyle/>
          <a:p>
            <a:pPr marL="342900" indent="-342900">
              <a:buFont typeface="Wingdings" panose="05000000000000000000" pitchFamily="2" charset="2"/>
              <a:buChar char="§"/>
            </a:pPr>
            <a:r>
              <a:rPr lang="en-US" dirty="0"/>
              <a:t>After you run an analysis, the results are formatted using default formatting rules. By adding additional formatting to the results, you can draw focus to blocks of related information and call attention to specific data elements.</a:t>
            </a:r>
          </a:p>
          <a:p>
            <a:pPr marL="342900" indent="-342900">
              <a:buFont typeface="Wingdings" panose="05000000000000000000" pitchFamily="2" charset="2"/>
              <a:buChar char="§"/>
            </a:pPr>
            <a:r>
              <a:rPr lang="en-US" dirty="0"/>
              <a:t>You can edit properties for a column to control the appearance and layout of a column and its contents. You can also specify formatting to apply only if the contents of the column meet certain conditions. By default, your selections for a column apply only to the current analysis</a:t>
            </a:r>
            <a:r>
              <a:rPr lang="en-US" dirty="0" smtClean="0"/>
              <a:t>.</a:t>
            </a:r>
            <a:endParaRPr lang="en-US" dirty="0"/>
          </a:p>
        </p:txBody>
      </p:sp>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31</a:t>
            </a:fld>
            <a:endParaRPr lang="en-US"/>
          </a:p>
        </p:txBody>
      </p:sp>
    </p:spTree>
    <p:extLst>
      <p:ext uri="{BB962C8B-B14F-4D97-AF65-F5344CB8AC3E}">
        <p14:creationId xmlns:p14="http://schemas.microsoft.com/office/powerpoint/2010/main" val="35908243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smtClean="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295275" y="1600200"/>
            <a:ext cx="8620125" cy="4876800"/>
          </a:xfrm>
        </p:spPr>
        <p:txBody>
          <a:bodyPr/>
          <a:lstStyle/>
          <a:p>
            <a:pPr marL="342900" indent="-342900">
              <a:buFont typeface="Wingdings" panose="05000000000000000000" pitchFamily="2" charset="2"/>
              <a:buChar char="§"/>
            </a:pPr>
            <a:r>
              <a:rPr lang="en-US" dirty="0"/>
              <a:t>In the </a:t>
            </a:r>
            <a:r>
              <a:rPr lang="en-US" b="1" dirty="0"/>
              <a:t>Compound Layout</a:t>
            </a:r>
            <a:r>
              <a:rPr lang="en-US" dirty="0"/>
              <a:t> under </a:t>
            </a:r>
            <a:r>
              <a:rPr lang="en-US" b="1" dirty="0"/>
              <a:t>Results</a:t>
            </a:r>
            <a:r>
              <a:rPr lang="en-US" dirty="0"/>
              <a:t> tab, we have the ability to change the presentation of data based on the desired outcome. </a:t>
            </a:r>
          </a:p>
          <a:p>
            <a:pPr marL="342900" indent="-342900">
              <a:buFont typeface="Wingdings" panose="05000000000000000000" pitchFamily="2" charset="2"/>
              <a:buChar char="§"/>
            </a:pPr>
            <a:r>
              <a:rPr lang="en-US" dirty="0" smtClean="0"/>
              <a:t>Column order can be changed</a:t>
            </a:r>
          </a:p>
          <a:p>
            <a:pPr marL="342900" indent="-342900">
              <a:buFont typeface="Wingdings" panose="05000000000000000000" pitchFamily="2" charset="2"/>
              <a:buChar char="§"/>
            </a:pPr>
            <a:r>
              <a:rPr lang="en-US" dirty="0" smtClean="0"/>
              <a:t>New column can be added to existing analysis from View properties.</a:t>
            </a:r>
          </a:p>
          <a:p>
            <a:pPr marL="342900" indent="-342900">
              <a:buFont typeface="Wingdings" panose="05000000000000000000" pitchFamily="2" charset="2"/>
              <a:buChar char="§"/>
            </a:pPr>
            <a:r>
              <a:rPr lang="en-US" dirty="0" smtClean="0"/>
              <a:t>A column can be excluded, Hide &amp; Delete from the View.</a:t>
            </a:r>
          </a:p>
          <a:p>
            <a:pPr marL="342900" indent="-342900">
              <a:buFont typeface="Wingdings" panose="05000000000000000000" pitchFamily="2" charset="2"/>
              <a:buChar char="§"/>
            </a:pPr>
            <a:endParaRPr lang="en-US" dirty="0"/>
          </a:p>
          <a:p>
            <a:pPr marL="342900" indent="-342900">
              <a:buFont typeface="Wingdings" panose="05000000000000000000" pitchFamily="2" charset="2"/>
              <a:buChar char="§"/>
            </a:pPr>
            <a:endParaRPr lang="en-US" dirty="0"/>
          </a:p>
        </p:txBody>
      </p:sp>
      <p:sp>
        <p:nvSpPr>
          <p:cNvPr id="2" name="TextBox 1"/>
          <p:cNvSpPr txBox="1"/>
          <p:nvPr/>
        </p:nvSpPr>
        <p:spPr>
          <a:xfrm>
            <a:off x="533400" y="762001"/>
            <a:ext cx="7772400" cy="523220"/>
          </a:xfrm>
          <a:prstGeom prst="rect">
            <a:avLst/>
          </a:prstGeom>
          <a:noFill/>
        </p:spPr>
        <p:txBody>
          <a:bodyPr wrap="square" rtlCol="0">
            <a:spAutoFit/>
          </a:bodyPr>
          <a:lstStyle/>
          <a:p>
            <a:pPr algn="ctr"/>
            <a:r>
              <a:rPr lang="en-US" sz="2800" dirty="0" smtClean="0">
                <a:latin typeface="Calibri" panose="020F0502020204030204" pitchFamily="34" charset="0"/>
              </a:rPr>
              <a:t>Move, Add, Exclude, Hide &amp; Delete Columns</a:t>
            </a:r>
            <a:endParaRPr lang="en-US" sz="2800" dirty="0">
              <a:latin typeface="Calibri" panose="020F0502020204030204" pitchFamily="34"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505200"/>
            <a:ext cx="2305050" cy="319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32</a:t>
            </a:fld>
            <a:endParaRPr lang="en-US"/>
          </a:p>
        </p:txBody>
      </p:sp>
    </p:spTree>
    <p:extLst>
      <p:ext uri="{BB962C8B-B14F-4D97-AF65-F5344CB8AC3E}">
        <p14:creationId xmlns:p14="http://schemas.microsoft.com/office/powerpoint/2010/main" val="25257718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447800"/>
            <a:ext cx="7467600" cy="5181600"/>
          </a:xfrm>
        </p:spPr>
        <p:txBody>
          <a:bodyPr/>
          <a:lstStyle/>
          <a:p>
            <a:pPr algn="ctr"/>
            <a:endParaRPr lang="en-US" b="1" dirty="0" smtClean="0"/>
          </a:p>
          <a:p>
            <a:pPr algn="ctr"/>
            <a:endParaRPr lang="en-US" b="1" dirty="0"/>
          </a:p>
          <a:p>
            <a:pPr algn="ctr"/>
            <a:endParaRPr lang="en-US" b="1" dirty="0" smtClean="0"/>
          </a:p>
          <a:p>
            <a:pPr algn="ctr"/>
            <a:endParaRPr lang="en-US" b="1" dirty="0"/>
          </a:p>
          <a:p>
            <a:pPr algn="ctr"/>
            <a:r>
              <a:rPr lang="en-US" sz="2400" b="1" dirty="0" smtClean="0"/>
              <a:t>     Instructor Demo</a:t>
            </a:r>
          </a:p>
          <a:p>
            <a:pPr marL="342900" algn="ctr">
              <a:buFont typeface="Arial" panose="020B0604020202020204" pitchFamily="34" charset="0"/>
              <a:buChar char="•"/>
            </a:pPr>
            <a:r>
              <a:rPr lang="en-US" dirty="0" smtClean="0"/>
              <a:t> Move a Column</a:t>
            </a:r>
            <a:endParaRPr lang="en-US" dirty="0"/>
          </a:p>
          <a:p>
            <a:pPr marL="342900" algn="ctr">
              <a:buFont typeface="Arial" panose="020B0604020202020204" pitchFamily="34" charset="0"/>
              <a:buChar char="•"/>
            </a:pPr>
            <a:r>
              <a:rPr lang="en-US" dirty="0" smtClean="0"/>
              <a:t> Add a Column</a:t>
            </a:r>
          </a:p>
          <a:p>
            <a:pPr marL="342900" algn="ctr">
              <a:buFont typeface="Arial" panose="020B0604020202020204" pitchFamily="34" charset="0"/>
              <a:buChar char="•"/>
            </a:pPr>
            <a:r>
              <a:rPr lang="en-US" dirty="0" smtClean="0"/>
              <a:t> Exclude, Hide &amp; Delete Column</a:t>
            </a:r>
            <a:endParaRPr lang="en-US" dirty="0"/>
          </a:p>
          <a:p>
            <a:pPr algn="ctr"/>
            <a:endParaRPr lang="en-US" b="1" dirty="0"/>
          </a:p>
        </p:txBody>
      </p:sp>
      <p:sp>
        <p:nvSpPr>
          <p:cNvPr id="3" name="TextBox 2"/>
          <p:cNvSpPr txBox="1"/>
          <p:nvPr/>
        </p:nvSpPr>
        <p:spPr>
          <a:xfrm>
            <a:off x="457200" y="914401"/>
            <a:ext cx="8077200" cy="523220"/>
          </a:xfrm>
          <a:prstGeom prst="rect">
            <a:avLst/>
          </a:prstGeom>
          <a:noFill/>
        </p:spPr>
        <p:txBody>
          <a:bodyPr wrap="square" rtlCol="0">
            <a:spAutoFit/>
          </a:bodyPr>
          <a:lstStyle/>
          <a:p>
            <a:pPr algn="ctr"/>
            <a:r>
              <a:rPr lang="en-US" sz="2800" dirty="0" smtClean="0"/>
              <a:t>Move</a:t>
            </a:r>
            <a:r>
              <a:rPr lang="en-US" sz="2800" dirty="0"/>
              <a:t>, Add, Exclude, Hide &amp; Delete Columns</a:t>
            </a: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33</a:t>
            </a:fld>
            <a:endParaRPr lang="en-US"/>
          </a:p>
        </p:txBody>
      </p:sp>
    </p:spTree>
    <p:extLst>
      <p:ext uri="{BB962C8B-B14F-4D97-AF65-F5344CB8AC3E}">
        <p14:creationId xmlns:p14="http://schemas.microsoft.com/office/powerpoint/2010/main" val="2308620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2400" b="1" dirty="0" smtClean="0">
                <a:solidFill>
                  <a:srgbClr val="FFFFFF">
                    <a:tint val="75000"/>
                  </a:srgbClr>
                </a:solidFill>
              </a:rPr>
              <a:t>Student </a:t>
            </a:r>
            <a:r>
              <a:rPr lang="en-US" sz="2400" b="1" dirty="0">
                <a:solidFill>
                  <a:srgbClr val="FFFFFF">
                    <a:tint val="75000"/>
                  </a:srgbClr>
                </a:solidFill>
              </a:rPr>
              <a:t>Activity</a:t>
            </a:r>
          </a:p>
          <a:p>
            <a:r>
              <a:rPr lang="en-US" dirty="0"/>
              <a:t>In this exercise we will </a:t>
            </a:r>
            <a:r>
              <a:rPr lang="en-US" dirty="0" smtClean="0"/>
              <a:t>learn how to Move,  Add, Exclude, Hide &amp; Delete Columns.</a:t>
            </a:r>
            <a:endParaRPr lang="en-US" dirty="0"/>
          </a:p>
          <a:p>
            <a:endParaRPr lang="en-US" dirty="0"/>
          </a:p>
          <a:p>
            <a:r>
              <a:rPr lang="en-US" dirty="0"/>
              <a:t>To do this: Refer to Guided Exercise section </a:t>
            </a:r>
            <a:r>
              <a:rPr lang="en-US" dirty="0" smtClean="0"/>
              <a:t>4.1.</a:t>
            </a:r>
            <a:endParaRPr lang="en-US" dirty="0"/>
          </a:p>
        </p:txBody>
      </p:sp>
      <p:sp>
        <p:nvSpPr>
          <p:cNvPr id="3" name="TextBox 2"/>
          <p:cNvSpPr txBox="1"/>
          <p:nvPr/>
        </p:nvSpPr>
        <p:spPr>
          <a:xfrm>
            <a:off x="762000" y="914401"/>
            <a:ext cx="7543800" cy="523220"/>
          </a:xfrm>
          <a:prstGeom prst="rect">
            <a:avLst/>
          </a:prstGeom>
          <a:noFill/>
        </p:spPr>
        <p:txBody>
          <a:bodyPr wrap="square" rtlCol="0">
            <a:spAutoFit/>
          </a:bodyPr>
          <a:lstStyle/>
          <a:p>
            <a:pPr algn="ctr"/>
            <a:r>
              <a:rPr lang="en-US" sz="2800" dirty="0" smtClean="0">
                <a:latin typeface="Calibri" panose="020F0502020204030204" pitchFamily="34" charset="0"/>
              </a:rPr>
              <a:t>Move</a:t>
            </a:r>
            <a:r>
              <a:rPr lang="en-US" sz="2800" dirty="0">
                <a:latin typeface="Calibri" panose="020F0502020204030204" pitchFamily="34" charset="0"/>
              </a:rPr>
              <a:t>, Add, Exclude, Hide &amp; Delete Columns</a:t>
            </a: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34</a:t>
            </a:fld>
            <a:endParaRPr lang="en-US"/>
          </a:p>
        </p:txBody>
      </p:sp>
    </p:spTree>
    <p:extLst>
      <p:ext uri="{BB962C8B-B14F-4D97-AF65-F5344CB8AC3E}">
        <p14:creationId xmlns:p14="http://schemas.microsoft.com/office/powerpoint/2010/main" val="6186057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smtClean="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295275" y="1600200"/>
            <a:ext cx="8620125" cy="4876800"/>
          </a:xfrm>
        </p:spPr>
        <p:txBody>
          <a:bodyPr/>
          <a:lstStyle/>
          <a:p>
            <a:r>
              <a:rPr lang="en-US" dirty="0"/>
              <a:t>Column results can be sorted in ascending or descending order for an analysis. You can sort on multiple columns for an analysis. When sorting on multiple columns, the sort order is indicated by a number that displays in the lower left corner of the Order by button</a:t>
            </a:r>
            <a:r>
              <a:rPr lang="en-US" dirty="0" smtClean="0"/>
              <a:t>.</a:t>
            </a:r>
            <a:endParaRPr lang="en-US" dirty="0"/>
          </a:p>
          <a:p>
            <a:endParaRPr lang="en-US" dirty="0"/>
          </a:p>
        </p:txBody>
      </p:sp>
      <p:sp>
        <p:nvSpPr>
          <p:cNvPr id="2" name="TextBox 1"/>
          <p:cNvSpPr txBox="1"/>
          <p:nvPr/>
        </p:nvSpPr>
        <p:spPr>
          <a:xfrm>
            <a:off x="1524000" y="762000"/>
            <a:ext cx="6172200" cy="523220"/>
          </a:xfrm>
          <a:prstGeom prst="rect">
            <a:avLst/>
          </a:prstGeom>
          <a:noFill/>
        </p:spPr>
        <p:txBody>
          <a:bodyPr wrap="square" rtlCol="0">
            <a:spAutoFit/>
          </a:bodyPr>
          <a:lstStyle/>
          <a:p>
            <a:pPr algn="ctr"/>
            <a:r>
              <a:rPr lang="en-US" sz="2800" dirty="0" smtClean="0">
                <a:latin typeface="Calibri" panose="020F0502020204030204" pitchFamily="34" charset="0"/>
              </a:rPr>
              <a:t>Sort a Column</a:t>
            </a:r>
            <a:endParaRPr lang="en-US" sz="2800" dirty="0">
              <a:latin typeface="Calibri" panose="020F0502020204030204" pitchFamily="34" charset="0"/>
            </a:endParaRP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35</a:t>
            </a:fld>
            <a:endParaRPr lang="en-US"/>
          </a:p>
        </p:txBody>
      </p:sp>
      <p:pic>
        <p:nvPicPr>
          <p:cNvPr id="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751" y="3457575"/>
            <a:ext cx="3621088"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0560" y="3457575"/>
            <a:ext cx="3657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94044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600200"/>
            <a:ext cx="7543800" cy="5029200"/>
          </a:xfrm>
        </p:spPr>
        <p:txBody>
          <a:bodyPr/>
          <a:lstStyle/>
          <a:p>
            <a:pPr algn="ctr"/>
            <a:endParaRPr lang="en-US" b="1" dirty="0" smtClean="0"/>
          </a:p>
          <a:p>
            <a:pPr algn="ctr"/>
            <a:endParaRPr lang="en-US" b="1" dirty="0"/>
          </a:p>
          <a:p>
            <a:pPr algn="ctr"/>
            <a:endParaRPr lang="en-US" b="1" dirty="0" smtClean="0"/>
          </a:p>
          <a:p>
            <a:pPr algn="ctr"/>
            <a:endParaRPr lang="en-US" b="1" dirty="0"/>
          </a:p>
          <a:p>
            <a:pPr algn="ctr"/>
            <a:r>
              <a:rPr lang="en-US" sz="2800" b="1" dirty="0" smtClean="0"/>
              <a:t>     Instructor Demo</a:t>
            </a:r>
          </a:p>
          <a:p>
            <a:pPr marL="342900" algn="ctr">
              <a:buFont typeface="Arial" panose="020B0604020202020204" pitchFamily="34" charset="0"/>
              <a:buChar char="•"/>
            </a:pPr>
            <a:r>
              <a:rPr lang="en-US" dirty="0" smtClean="0"/>
              <a:t> Sort </a:t>
            </a:r>
            <a:r>
              <a:rPr lang="en-US" dirty="0"/>
              <a:t>a Column</a:t>
            </a:r>
          </a:p>
          <a:p>
            <a:pPr marL="342900" algn="ctr"/>
            <a:endParaRPr lang="en-US" b="1" dirty="0"/>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36</a:t>
            </a:fld>
            <a:endParaRPr lang="en-US"/>
          </a:p>
        </p:txBody>
      </p:sp>
      <p:sp>
        <p:nvSpPr>
          <p:cNvPr id="7" name="TextBox 6"/>
          <p:cNvSpPr txBox="1"/>
          <p:nvPr/>
        </p:nvSpPr>
        <p:spPr>
          <a:xfrm>
            <a:off x="1524000" y="762000"/>
            <a:ext cx="6172200" cy="523220"/>
          </a:xfrm>
          <a:prstGeom prst="rect">
            <a:avLst/>
          </a:prstGeom>
          <a:noFill/>
        </p:spPr>
        <p:txBody>
          <a:bodyPr wrap="square" rtlCol="0">
            <a:spAutoFit/>
          </a:bodyPr>
          <a:lstStyle/>
          <a:p>
            <a:pPr algn="ctr"/>
            <a:r>
              <a:rPr lang="en-US" sz="2800" dirty="0" smtClean="0">
                <a:latin typeface="Calibri" panose="020F0502020204030204" pitchFamily="34" charset="0"/>
              </a:rPr>
              <a:t>Sort a Column</a:t>
            </a:r>
            <a:endParaRPr lang="en-US" sz="2800" dirty="0">
              <a:latin typeface="Calibri" panose="020F0502020204030204" pitchFamily="34" charset="0"/>
            </a:endParaRPr>
          </a:p>
        </p:txBody>
      </p:sp>
    </p:spTree>
    <p:extLst>
      <p:ext uri="{BB962C8B-B14F-4D97-AF65-F5344CB8AC3E}">
        <p14:creationId xmlns:p14="http://schemas.microsoft.com/office/powerpoint/2010/main" val="12374493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2400" b="1" dirty="0" smtClean="0">
                <a:solidFill>
                  <a:srgbClr val="FFFFFF">
                    <a:tint val="75000"/>
                  </a:srgbClr>
                </a:solidFill>
              </a:rPr>
              <a:t>Student </a:t>
            </a:r>
            <a:r>
              <a:rPr lang="en-US" sz="2400" b="1" dirty="0">
                <a:solidFill>
                  <a:srgbClr val="FFFFFF">
                    <a:tint val="75000"/>
                  </a:srgbClr>
                </a:solidFill>
              </a:rPr>
              <a:t>Activity</a:t>
            </a:r>
          </a:p>
          <a:p>
            <a:r>
              <a:rPr lang="en-US" dirty="0"/>
              <a:t>In this exercise we will </a:t>
            </a:r>
            <a:r>
              <a:rPr lang="en-US" dirty="0" smtClean="0"/>
              <a:t>learn how to Sort a Column from Criteria or Results tab.</a:t>
            </a:r>
            <a:endParaRPr lang="en-US" dirty="0"/>
          </a:p>
          <a:p>
            <a:endParaRPr lang="en-US" dirty="0"/>
          </a:p>
          <a:p>
            <a:r>
              <a:rPr lang="en-US" dirty="0"/>
              <a:t>To do this: Refer to Guided Exercise section </a:t>
            </a:r>
            <a:r>
              <a:rPr lang="en-US" dirty="0" smtClean="0"/>
              <a:t>4.2</a:t>
            </a:r>
            <a:r>
              <a:rPr lang="en-US" dirty="0"/>
              <a:t>.</a:t>
            </a: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37</a:t>
            </a:fld>
            <a:endParaRPr lang="en-US"/>
          </a:p>
        </p:txBody>
      </p:sp>
      <p:sp>
        <p:nvSpPr>
          <p:cNvPr id="7" name="TextBox 6"/>
          <p:cNvSpPr txBox="1"/>
          <p:nvPr/>
        </p:nvSpPr>
        <p:spPr>
          <a:xfrm>
            <a:off x="1524000" y="762000"/>
            <a:ext cx="6172200" cy="523220"/>
          </a:xfrm>
          <a:prstGeom prst="rect">
            <a:avLst/>
          </a:prstGeom>
          <a:noFill/>
        </p:spPr>
        <p:txBody>
          <a:bodyPr wrap="square" rtlCol="0">
            <a:spAutoFit/>
          </a:bodyPr>
          <a:lstStyle/>
          <a:p>
            <a:pPr algn="ctr"/>
            <a:r>
              <a:rPr lang="en-US" sz="2800" dirty="0" smtClean="0">
                <a:latin typeface="Calibri" panose="020F0502020204030204" pitchFamily="34" charset="0"/>
              </a:rPr>
              <a:t>Sort a Column</a:t>
            </a:r>
            <a:endParaRPr lang="en-US" sz="2800" dirty="0">
              <a:latin typeface="Calibri" panose="020F0502020204030204" pitchFamily="34" charset="0"/>
            </a:endParaRPr>
          </a:p>
        </p:txBody>
      </p:sp>
    </p:spTree>
    <p:extLst>
      <p:ext uri="{BB962C8B-B14F-4D97-AF65-F5344CB8AC3E}">
        <p14:creationId xmlns:p14="http://schemas.microsoft.com/office/powerpoint/2010/main" val="19335522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smtClean="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295275" y="1600200"/>
            <a:ext cx="8694466" cy="5105400"/>
          </a:xfrm>
        </p:spPr>
        <p:txBody>
          <a:bodyPr/>
          <a:lstStyle/>
          <a:p>
            <a:pPr marL="342900" indent="-342900">
              <a:buFont typeface="Wingdings" panose="05000000000000000000" pitchFamily="2" charset="2"/>
              <a:buChar char="§"/>
            </a:pPr>
            <a:r>
              <a:rPr lang="en-US" sz="1800" dirty="0" smtClean="0"/>
              <a:t>We can </a:t>
            </a:r>
            <a:r>
              <a:rPr lang="en-US" sz="1800" dirty="0"/>
              <a:t>display a sub-total for a numerical column based on specific criteria; this will total a subset of rows and create an additional row for the subtotal. </a:t>
            </a:r>
            <a:endParaRPr lang="en-US" sz="1800" dirty="0" smtClean="0"/>
          </a:p>
          <a:p>
            <a:pPr marL="342900" indent="-342900">
              <a:buFont typeface="Wingdings" panose="05000000000000000000" pitchFamily="2" charset="2"/>
              <a:buChar char="§"/>
            </a:pPr>
            <a:r>
              <a:rPr lang="en-US" sz="1800" dirty="0" smtClean="0"/>
              <a:t>We can </a:t>
            </a:r>
            <a:r>
              <a:rPr lang="en-US" sz="1800" dirty="0"/>
              <a:t>total any number of Attribute columns; </a:t>
            </a:r>
            <a:r>
              <a:rPr lang="en-US" sz="1800" dirty="0" smtClean="0"/>
              <a:t>we cannot </a:t>
            </a:r>
            <a:r>
              <a:rPr lang="en-US" sz="1800" dirty="0"/>
              <a:t>total Fact columns. However, </a:t>
            </a:r>
            <a:r>
              <a:rPr lang="en-US" sz="1800" dirty="0" smtClean="0"/>
              <a:t>we must </a:t>
            </a:r>
            <a:r>
              <a:rPr lang="en-US" sz="1800" dirty="0"/>
              <a:t>have Fact columns in your analysis for the totals to work correctly. </a:t>
            </a:r>
            <a:endParaRPr lang="en-US" sz="1800" dirty="0" smtClean="0"/>
          </a:p>
          <a:p>
            <a:pPr marL="342900" indent="-342900">
              <a:buFont typeface="Wingdings" panose="05000000000000000000" pitchFamily="2" charset="2"/>
              <a:buChar char="§"/>
            </a:pPr>
            <a:r>
              <a:rPr lang="en-US" sz="1800" dirty="0" smtClean="0"/>
              <a:t>We </a:t>
            </a:r>
            <a:r>
              <a:rPr lang="en-US" sz="1800" dirty="0"/>
              <a:t>can also analysis a grand total for a numerical column based on all returned records.</a:t>
            </a:r>
          </a:p>
          <a:p>
            <a:endParaRPr lang="en-US" dirty="0" smtClean="0"/>
          </a:p>
          <a:p>
            <a:endParaRPr lang="en-US" dirty="0"/>
          </a:p>
        </p:txBody>
      </p:sp>
      <p:sp>
        <p:nvSpPr>
          <p:cNvPr id="2" name="TextBox 1"/>
          <p:cNvSpPr txBox="1"/>
          <p:nvPr/>
        </p:nvSpPr>
        <p:spPr>
          <a:xfrm>
            <a:off x="685800" y="762000"/>
            <a:ext cx="7010400" cy="523220"/>
          </a:xfrm>
          <a:prstGeom prst="rect">
            <a:avLst/>
          </a:prstGeom>
          <a:noFill/>
        </p:spPr>
        <p:txBody>
          <a:bodyPr wrap="square" rtlCol="0">
            <a:spAutoFit/>
          </a:bodyPr>
          <a:lstStyle/>
          <a:p>
            <a:pPr lvl="1" algn="ctr"/>
            <a:r>
              <a:rPr lang="en-US" sz="2800" dirty="0" smtClean="0">
                <a:latin typeface="Calibri" panose="020F0502020204030204" pitchFamily="34" charset="0"/>
              </a:rPr>
              <a:t>Add Totals</a:t>
            </a:r>
            <a:endParaRPr lang="en-US" sz="2800" i="1" dirty="0">
              <a:latin typeface="Calibri" panose="020F0502020204030204" pitchFamily="34" charset="0"/>
            </a:endParaRP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38</a:t>
            </a:fld>
            <a:endParaRPr lang="en-US"/>
          </a:p>
        </p:txBody>
      </p:sp>
      <p:pic>
        <p:nvPicPr>
          <p:cNvPr id="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014" y="3374388"/>
            <a:ext cx="4389437" cy="147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6749" y="5074581"/>
            <a:ext cx="438943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29037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676400"/>
            <a:ext cx="6934200" cy="4953000"/>
          </a:xfrm>
        </p:spPr>
        <p:txBody>
          <a:bodyPr/>
          <a:lstStyle/>
          <a:p>
            <a:pPr algn="ctr"/>
            <a:endParaRPr lang="en-US" b="1" dirty="0" smtClean="0"/>
          </a:p>
          <a:p>
            <a:pPr algn="ctr"/>
            <a:endParaRPr lang="en-US" b="1" dirty="0"/>
          </a:p>
          <a:p>
            <a:pPr algn="ctr"/>
            <a:endParaRPr lang="en-US" b="1" dirty="0"/>
          </a:p>
          <a:p>
            <a:pPr algn="ctr"/>
            <a:r>
              <a:rPr lang="en-US" sz="3000" b="1" dirty="0" smtClean="0"/>
              <a:t>     Instructor Demo</a:t>
            </a:r>
          </a:p>
          <a:p>
            <a:pPr marL="342900" algn="ctr">
              <a:buFont typeface="Arial" panose="020B0604020202020204" pitchFamily="34" charset="0"/>
              <a:buChar char="•"/>
            </a:pPr>
            <a:r>
              <a:rPr lang="en-US" dirty="0" smtClean="0"/>
              <a:t>Adding Totals &amp; Sub Totals</a:t>
            </a:r>
            <a:endParaRPr lang="en-US" dirty="0"/>
          </a:p>
          <a:p>
            <a:pPr marL="342900" algn="ctr"/>
            <a:endParaRPr lang="en-US" b="1" dirty="0"/>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39</a:t>
            </a:fld>
            <a:endParaRPr lang="en-US"/>
          </a:p>
        </p:txBody>
      </p:sp>
      <p:sp>
        <p:nvSpPr>
          <p:cNvPr id="7" name="TextBox 6"/>
          <p:cNvSpPr txBox="1"/>
          <p:nvPr/>
        </p:nvSpPr>
        <p:spPr>
          <a:xfrm>
            <a:off x="685800" y="762000"/>
            <a:ext cx="7010400" cy="523220"/>
          </a:xfrm>
          <a:prstGeom prst="rect">
            <a:avLst/>
          </a:prstGeom>
          <a:noFill/>
        </p:spPr>
        <p:txBody>
          <a:bodyPr wrap="square" rtlCol="0">
            <a:spAutoFit/>
          </a:bodyPr>
          <a:lstStyle/>
          <a:p>
            <a:pPr lvl="1" algn="ctr"/>
            <a:r>
              <a:rPr lang="en-US" sz="2800" dirty="0" smtClean="0">
                <a:latin typeface="Calibri" panose="020F0502020204030204" pitchFamily="34" charset="0"/>
              </a:rPr>
              <a:t>Add Totals</a:t>
            </a:r>
            <a:endParaRPr lang="en-US" sz="2800" i="1" dirty="0">
              <a:latin typeface="Calibri" panose="020F0502020204030204" pitchFamily="34" charset="0"/>
            </a:endParaRPr>
          </a:p>
        </p:txBody>
      </p:sp>
    </p:spTree>
    <p:extLst>
      <p:ext uri="{BB962C8B-B14F-4D97-AF65-F5344CB8AC3E}">
        <p14:creationId xmlns:p14="http://schemas.microsoft.com/office/powerpoint/2010/main" val="2308173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6" name="Title 5"/>
          <p:cNvSpPr>
            <a:spLocks noGrp="1"/>
          </p:cNvSpPr>
          <p:nvPr>
            <p:ph type="ctrTitle"/>
          </p:nvPr>
        </p:nvSpPr>
        <p:spPr>
          <a:xfrm>
            <a:off x="762000" y="76200"/>
            <a:ext cx="7391400" cy="762000"/>
          </a:xfrm>
        </p:spPr>
        <p:txBody>
          <a:bodyPr/>
          <a:lstStyle/>
          <a:p>
            <a:pPr algn="ctr"/>
            <a:r>
              <a:rPr lang="en-US" sz="4000" cap="none" dirty="0" smtClean="0">
                <a:latin typeface="Calibri" panose="020F0502020204030204" pitchFamily="34" charset="0"/>
              </a:rPr>
              <a:t>1. Course Introduction</a:t>
            </a:r>
            <a:endParaRPr lang="en-US" sz="4000" cap="none" dirty="0">
              <a:latin typeface="Calibri" panose="020F0502020204030204" pitchFamily="34" charset="0"/>
            </a:endParaRPr>
          </a:p>
        </p:txBody>
      </p:sp>
      <p:sp>
        <p:nvSpPr>
          <p:cNvPr id="7" name="Subtitle 6"/>
          <p:cNvSpPr>
            <a:spLocks noGrp="1"/>
          </p:cNvSpPr>
          <p:nvPr>
            <p:ph type="subTitle" idx="1"/>
          </p:nvPr>
        </p:nvSpPr>
        <p:spPr>
          <a:xfrm>
            <a:off x="152400" y="914400"/>
            <a:ext cx="8991600" cy="5943600"/>
          </a:xfrm>
        </p:spPr>
        <p:txBody>
          <a:bodyPr>
            <a:normAutofit/>
          </a:bodyPr>
          <a:lstStyle/>
          <a:p>
            <a:pPr marL="571500" indent="-571500">
              <a:buFont typeface="Wingdings" panose="05000000000000000000" pitchFamily="2" charset="2"/>
              <a:buChar char="Ø"/>
            </a:pPr>
            <a:r>
              <a:rPr lang="en-US" sz="2200" i="0" dirty="0" smtClean="0">
                <a:latin typeface="Calibri" panose="020F0502020204030204" pitchFamily="34" charset="0"/>
              </a:rPr>
              <a:t>Purpose</a:t>
            </a:r>
            <a:r>
              <a:rPr lang="en-US" i="0" dirty="0" smtClean="0">
                <a:latin typeface="Calibri" panose="020F0502020204030204" pitchFamily="34" charset="0"/>
              </a:rPr>
              <a:t>:</a:t>
            </a:r>
          </a:p>
          <a:p>
            <a:pPr marL="742950" lvl="1" indent="-285750" algn="l">
              <a:buFont typeface="Wingdings" panose="05000000000000000000" pitchFamily="2" charset="2"/>
              <a:buChar char="q"/>
            </a:pPr>
            <a:r>
              <a:rPr lang="en-US" i="0" dirty="0" smtClean="0">
                <a:latin typeface="Calibri" panose="020F0502020204030204" pitchFamily="34" charset="0"/>
              </a:rPr>
              <a:t>This course introduces participants to the OBI-STARS application</a:t>
            </a:r>
          </a:p>
          <a:p>
            <a:pPr marL="742950" lvl="1" indent="-285750" algn="l">
              <a:buFont typeface="Wingdings" panose="05000000000000000000" pitchFamily="2" charset="2"/>
              <a:buChar char="q"/>
            </a:pPr>
            <a:r>
              <a:rPr lang="en-US" i="0" dirty="0" smtClean="0">
                <a:solidFill>
                  <a:schemeClr val="tx1"/>
                </a:solidFill>
                <a:latin typeface="Calibri" panose="020F0502020204030204" pitchFamily="34" charset="0"/>
              </a:rPr>
              <a:t>During this course, participants will learn how to navigate the OBI-STARS application user interface, create and save analysis, build dashboard prompts and place catalog objects on a dashboard.</a:t>
            </a:r>
          </a:p>
          <a:p>
            <a:pPr marL="342900" indent="-342900">
              <a:buFont typeface="Wingdings" panose="05000000000000000000" pitchFamily="2" charset="2"/>
              <a:buChar char="Ø"/>
            </a:pPr>
            <a:r>
              <a:rPr lang="en-US" sz="2200" i="0" dirty="0" smtClean="0">
                <a:solidFill>
                  <a:schemeClr val="tx1"/>
                </a:solidFill>
                <a:latin typeface="Calibri" panose="020F0502020204030204" pitchFamily="34" charset="0"/>
              </a:rPr>
              <a:t>Audience</a:t>
            </a:r>
            <a:r>
              <a:rPr lang="en-US" i="0" dirty="0" smtClean="0">
                <a:solidFill>
                  <a:schemeClr val="tx1"/>
                </a:solidFill>
                <a:latin typeface="Calibri" panose="020F0502020204030204" pitchFamily="34" charset="0"/>
              </a:rPr>
              <a:t>: </a:t>
            </a:r>
            <a:endParaRPr lang="en-US" i="0" dirty="0">
              <a:solidFill>
                <a:srgbClr val="FF0000"/>
              </a:solidFill>
              <a:latin typeface="Calibri" panose="020F0502020204030204" pitchFamily="34" charset="0"/>
            </a:endParaRPr>
          </a:p>
          <a:p>
            <a:pPr marL="742950" lvl="1" indent="-285750" algn="l">
              <a:buFont typeface="Wingdings" panose="05000000000000000000" pitchFamily="2" charset="2"/>
              <a:buChar char="q"/>
            </a:pPr>
            <a:r>
              <a:rPr lang="en-US" i="0" dirty="0" smtClean="0">
                <a:solidFill>
                  <a:schemeClr val="tx1"/>
                </a:solidFill>
                <a:latin typeface="Calibri" panose="020F0502020204030204" pitchFamily="34" charset="0"/>
              </a:rPr>
              <a:t>This course is designed for the State of CT  HR Payroll super users who are working or will be working with the OBI-STARS application</a:t>
            </a:r>
          </a:p>
          <a:p>
            <a:pPr marL="342900" indent="-342900">
              <a:buFont typeface="Wingdings" panose="05000000000000000000" pitchFamily="2" charset="2"/>
              <a:buChar char="Ø"/>
            </a:pPr>
            <a:r>
              <a:rPr lang="en-US" sz="2200" i="0" dirty="0" smtClean="0">
                <a:solidFill>
                  <a:schemeClr val="tx1"/>
                </a:solidFill>
                <a:latin typeface="Calibri" panose="020F0502020204030204" pitchFamily="34" charset="0"/>
              </a:rPr>
              <a:t>Getting Started</a:t>
            </a:r>
            <a:r>
              <a:rPr lang="en-US" i="0" dirty="0" smtClean="0">
                <a:solidFill>
                  <a:schemeClr val="tx1"/>
                </a:solidFill>
                <a:latin typeface="Calibri" panose="020F0502020204030204" pitchFamily="34" charset="0"/>
              </a:rPr>
              <a:t>:</a:t>
            </a:r>
          </a:p>
          <a:p>
            <a:pPr marL="800100" lvl="1" indent="-342900" algn="l">
              <a:buFont typeface="Wingdings" panose="05000000000000000000" pitchFamily="2" charset="2"/>
              <a:buChar char="q"/>
            </a:pPr>
            <a:r>
              <a:rPr lang="en-US" sz="1400" i="0" dirty="0" smtClean="0">
                <a:solidFill>
                  <a:schemeClr val="tx1"/>
                </a:solidFill>
                <a:latin typeface="Calibri" panose="020F0502020204030204" pitchFamily="34" charset="0"/>
              </a:rPr>
              <a:t>Course materials and job aids</a:t>
            </a:r>
          </a:p>
          <a:p>
            <a:pPr marL="1257300" lvl="2" indent="-342900" algn="l">
              <a:buFont typeface="Wingdings" panose="05000000000000000000" pitchFamily="2" charset="2"/>
              <a:buChar char="q"/>
            </a:pPr>
            <a:r>
              <a:rPr lang="en-US" i="0" smtClean="0">
                <a:solidFill>
                  <a:schemeClr val="tx1"/>
                </a:solidFill>
                <a:latin typeface="Calibri" panose="020F0502020204030204" pitchFamily="34" charset="0"/>
              </a:rPr>
              <a:t>OBI-STARS Payroll </a:t>
            </a:r>
            <a:r>
              <a:rPr lang="en-US" i="0" smtClean="0">
                <a:solidFill>
                  <a:schemeClr val="tx1"/>
                </a:solidFill>
                <a:latin typeface="Calibri" panose="020F0502020204030204" pitchFamily="34" charset="0"/>
              </a:rPr>
              <a:t>Advanced  </a:t>
            </a:r>
            <a:r>
              <a:rPr lang="en-US" i="0">
                <a:solidFill>
                  <a:schemeClr val="tx1"/>
                </a:solidFill>
                <a:latin typeface="Calibri" panose="020F0502020204030204" pitchFamily="34" charset="0"/>
              </a:rPr>
              <a:t>U</a:t>
            </a:r>
            <a:r>
              <a:rPr lang="en-US" i="0" smtClean="0">
                <a:solidFill>
                  <a:schemeClr val="tx1"/>
                </a:solidFill>
                <a:latin typeface="Calibri" panose="020F0502020204030204" pitchFamily="34" charset="0"/>
              </a:rPr>
              <a:t>ser </a:t>
            </a:r>
            <a:r>
              <a:rPr lang="en-US" i="0" dirty="0">
                <a:solidFill>
                  <a:schemeClr val="tx1"/>
                </a:solidFill>
                <a:latin typeface="Calibri" panose="020F0502020204030204" pitchFamily="34" charset="0"/>
              </a:rPr>
              <a:t>G</a:t>
            </a:r>
            <a:r>
              <a:rPr lang="en-US" i="0" smtClean="0">
                <a:solidFill>
                  <a:schemeClr val="tx1"/>
                </a:solidFill>
                <a:latin typeface="Calibri" panose="020F0502020204030204" pitchFamily="34" charset="0"/>
              </a:rPr>
              <a:t>uide </a:t>
            </a:r>
            <a:r>
              <a:rPr lang="en-US" i="0" dirty="0" smtClean="0">
                <a:solidFill>
                  <a:schemeClr val="tx1"/>
                </a:solidFill>
                <a:latin typeface="Calibri" panose="020F0502020204030204" pitchFamily="34" charset="0"/>
              </a:rPr>
              <a:t>(PDF)</a:t>
            </a:r>
          </a:p>
          <a:p>
            <a:pPr marL="1257300" lvl="2" indent="-342900" algn="l">
              <a:buFont typeface="Wingdings" panose="05000000000000000000" pitchFamily="2" charset="2"/>
              <a:buChar char="q"/>
            </a:pPr>
            <a:r>
              <a:rPr lang="en-US" i="0" dirty="0" smtClean="0">
                <a:solidFill>
                  <a:schemeClr val="tx1"/>
                </a:solidFill>
                <a:latin typeface="Calibri" panose="020F0502020204030204" pitchFamily="34" charset="0"/>
              </a:rPr>
              <a:t>Clickable</a:t>
            </a:r>
            <a:r>
              <a:rPr lang="en-US" i="0" dirty="0">
                <a:solidFill>
                  <a:schemeClr val="tx1"/>
                </a:solidFill>
                <a:latin typeface="Calibri" panose="020F0502020204030204" pitchFamily="34" charset="0"/>
              </a:rPr>
              <a:t> </a:t>
            </a:r>
            <a:r>
              <a:rPr lang="en-US" i="0" dirty="0" smtClean="0">
                <a:solidFill>
                  <a:schemeClr val="tx1"/>
                </a:solidFill>
                <a:latin typeface="Calibri" panose="020F0502020204030204" pitchFamily="34" charset="0"/>
              </a:rPr>
              <a:t>URL </a:t>
            </a:r>
            <a:r>
              <a:rPr lang="en-US" i="0" dirty="0" smtClean="0">
                <a:hlinkClick r:id="rId4"/>
              </a:rPr>
              <a:t>https</a:t>
            </a:r>
            <a:r>
              <a:rPr lang="en-US" i="0" dirty="0">
                <a:hlinkClick r:id="rId4"/>
              </a:rPr>
              <a:t>://stars.ct.gov/</a:t>
            </a:r>
            <a:endParaRPr lang="en-US" i="0" dirty="0">
              <a:solidFill>
                <a:srgbClr val="FF0000"/>
              </a:solidFill>
              <a:latin typeface="Calibri" panose="020F0502020204030204" pitchFamily="34" charset="0"/>
            </a:endParaRPr>
          </a:p>
          <a:p>
            <a:pPr marL="1257300" lvl="2" indent="-342900" algn="l">
              <a:buFont typeface="Wingdings" panose="05000000000000000000" pitchFamily="2" charset="2"/>
              <a:buChar char="q"/>
            </a:pPr>
            <a:r>
              <a:rPr lang="en-US" i="0" dirty="0" smtClean="0">
                <a:solidFill>
                  <a:schemeClr val="tx1"/>
                </a:solidFill>
                <a:latin typeface="Calibri" panose="020F0502020204030204" pitchFamily="34" charset="0"/>
              </a:rPr>
              <a:t>OBI- STARS Environment </a:t>
            </a:r>
          </a:p>
        </p:txBody>
      </p:sp>
      <p:sp>
        <p:nvSpPr>
          <p:cNvPr id="9" name="Slide Number Placeholder 8"/>
          <p:cNvSpPr>
            <a:spLocks noGrp="1"/>
          </p:cNvSpPr>
          <p:nvPr>
            <p:ph type="sldNum" sz="quarter" idx="11"/>
          </p:nvPr>
        </p:nvSpPr>
        <p:spPr>
          <a:xfrm>
            <a:off x="8610600" y="6492875"/>
            <a:ext cx="533400" cy="365125"/>
          </a:xfrm>
        </p:spPr>
        <p:txBody>
          <a:bodyPr/>
          <a:lstStyle/>
          <a:p>
            <a:fld id="{3692DC17-4320-456A-B7B9-D6C00D9F246E}" type="slidenum">
              <a:rPr lang="en-US" smtClean="0"/>
              <a:t>4</a:t>
            </a:fld>
            <a:endParaRPr lang="en-US" dirty="0"/>
          </a:p>
        </p:txBody>
      </p:sp>
      <p:sp>
        <p:nvSpPr>
          <p:cNvPr id="8" name="Footer Placeholder 7"/>
          <p:cNvSpPr>
            <a:spLocks noGrp="1"/>
          </p:cNvSpPr>
          <p:nvPr>
            <p:ph type="ftr" sz="quarter" idx="12"/>
          </p:nvPr>
        </p:nvSpPr>
        <p:spPr/>
        <p:txBody>
          <a:bodyPr/>
          <a:lstStyle/>
          <a:p>
            <a:r>
              <a:rPr lang="en-US" dirty="0" smtClean="0"/>
              <a:t>Copyright © 2002-2016 State of Connecticut</a:t>
            </a:r>
            <a:endParaRPr lang="en-US" dirty="0"/>
          </a:p>
        </p:txBody>
      </p:sp>
    </p:spTree>
    <p:extLst>
      <p:ext uri="{BB962C8B-B14F-4D97-AF65-F5344CB8AC3E}">
        <p14:creationId xmlns:p14="http://schemas.microsoft.com/office/powerpoint/2010/main" val="328538747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752600"/>
            <a:ext cx="7543800" cy="4876800"/>
          </a:xfrm>
        </p:spPr>
        <p:txBody>
          <a:bodyPr/>
          <a:lstStyle/>
          <a:p>
            <a:pPr algn="ctr"/>
            <a:endParaRPr lang="en-US" b="1" dirty="0" smtClean="0"/>
          </a:p>
          <a:p>
            <a:pPr lvl="0" algn="ctr"/>
            <a:r>
              <a:rPr lang="en-US" sz="3000" dirty="0" smtClean="0">
                <a:solidFill>
                  <a:srgbClr val="FFFFFF">
                    <a:tint val="75000"/>
                  </a:srgbClr>
                </a:solidFill>
              </a:rPr>
              <a:t>Student </a:t>
            </a:r>
            <a:r>
              <a:rPr lang="en-US" sz="3000" dirty="0">
                <a:solidFill>
                  <a:srgbClr val="FFFFFF">
                    <a:tint val="75000"/>
                  </a:srgbClr>
                </a:solidFill>
              </a:rPr>
              <a:t>Activity</a:t>
            </a:r>
          </a:p>
          <a:p>
            <a:r>
              <a:rPr lang="en-US" dirty="0"/>
              <a:t>In this exercise we will </a:t>
            </a:r>
            <a:r>
              <a:rPr lang="en-US" dirty="0" smtClean="0"/>
              <a:t>learn how to add totals and sub-totals.</a:t>
            </a:r>
            <a:endParaRPr lang="en-US" dirty="0"/>
          </a:p>
          <a:p>
            <a:endParaRPr lang="en-US" dirty="0"/>
          </a:p>
          <a:p>
            <a:r>
              <a:rPr lang="en-US" dirty="0"/>
              <a:t>To do this: Refer to Guided Exercise section </a:t>
            </a:r>
            <a:r>
              <a:rPr lang="en-US" dirty="0" smtClean="0"/>
              <a:t>4.3.</a:t>
            </a:r>
            <a:endParaRPr lang="en-US" dirty="0"/>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40</a:t>
            </a:fld>
            <a:endParaRPr lang="en-US"/>
          </a:p>
        </p:txBody>
      </p:sp>
      <p:sp>
        <p:nvSpPr>
          <p:cNvPr id="7" name="TextBox 6"/>
          <p:cNvSpPr txBox="1"/>
          <p:nvPr/>
        </p:nvSpPr>
        <p:spPr>
          <a:xfrm>
            <a:off x="685800" y="762000"/>
            <a:ext cx="7010400" cy="523220"/>
          </a:xfrm>
          <a:prstGeom prst="rect">
            <a:avLst/>
          </a:prstGeom>
          <a:noFill/>
        </p:spPr>
        <p:txBody>
          <a:bodyPr wrap="square" rtlCol="0">
            <a:spAutoFit/>
          </a:bodyPr>
          <a:lstStyle/>
          <a:p>
            <a:pPr lvl="1" algn="ctr"/>
            <a:r>
              <a:rPr lang="en-US" sz="2800" dirty="0" smtClean="0">
                <a:latin typeface="Calibri" panose="020F0502020204030204" pitchFamily="34" charset="0"/>
              </a:rPr>
              <a:t>Add Totals</a:t>
            </a:r>
            <a:endParaRPr lang="en-US" sz="2800" i="1" dirty="0">
              <a:latin typeface="Calibri" panose="020F0502020204030204" pitchFamily="34" charset="0"/>
            </a:endParaRPr>
          </a:p>
        </p:txBody>
      </p:sp>
    </p:spTree>
    <p:extLst>
      <p:ext uri="{BB962C8B-B14F-4D97-AF65-F5344CB8AC3E}">
        <p14:creationId xmlns:p14="http://schemas.microsoft.com/office/powerpoint/2010/main" val="21387433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smtClean="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262867" y="1217496"/>
            <a:ext cx="8694466" cy="5105400"/>
          </a:xfrm>
        </p:spPr>
        <p:txBody>
          <a:bodyPr/>
          <a:lstStyle/>
          <a:p>
            <a:pPr marL="342900" indent="-342900">
              <a:buFont typeface="Wingdings" panose="05000000000000000000" pitchFamily="2" charset="2"/>
              <a:buChar char="§"/>
            </a:pPr>
            <a:r>
              <a:rPr lang="en-US" sz="1800" dirty="0" smtClean="0"/>
              <a:t>Formatting </a:t>
            </a:r>
            <a:r>
              <a:rPr lang="en-US" sz="1800" dirty="0"/>
              <a:t>rules are applied to the analysis results. </a:t>
            </a:r>
            <a:endParaRPr lang="en-US" sz="1800" dirty="0" smtClean="0"/>
          </a:p>
          <a:p>
            <a:pPr marL="342900" indent="-342900">
              <a:buFont typeface="Wingdings" panose="05000000000000000000" pitchFamily="2" charset="2"/>
              <a:buChar char="§"/>
            </a:pPr>
            <a:r>
              <a:rPr lang="en-US" sz="1800" dirty="0" smtClean="0"/>
              <a:t>We can </a:t>
            </a:r>
            <a:r>
              <a:rPr lang="en-US" sz="1800" dirty="0"/>
              <a:t>create additional formatting to apply to specific results. </a:t>
            </a:r>
            <a:endParaRPr lang="en-US" sz="1800" dirty="0" smtClean="0"/>
          </a:p>
          <a:p>
            <a:pPr marL="342900" indent="-342900">
              <a:buFont typeface="Wingdings" panose="05000000000000000000" pitchFamily="2" charset="2"/>
              <a:buChar char="§"/>
            </a:pPr>
            <a:r>
              <a:rPr lang="en-US" sz="1800" dirty="0" smtClean="0"/>
              <a:t>Additional </a:t>
            </a:r>
            <a:r>
              <a:rPr lang="en-US" sz="1800" dirty="0"/>
              <a:t>formats help you to highlight blocks of related information and call attention to specific data elements. </a:t>
            </a:r>
            <a:endParaRPr lang="en-US" sz="1800" dirty="0" smtClean="0"/>
          </a:p>
          <a:p>
            <a:pPr marL="342900" indent="-342900">
              <a:buFont typeface="Wingdings" panose="05000000000000000000" pitchFamily="2" charset="2"/>
              <a:buChar char="§"/>
            </a:pPr>
            <a:r>
              <a:rPr lang="en-US" sz="1800" dirty="0" smtClean="0"/>
              <a:t>We can </a:t>
            </a:r>
            <a:r>
              <a:rPr lang="en-US" sz="1800" dirty="0"/>
              <a:t>also use additional formatting to customize the general appearance of analyses and dashboards</a:t>
            </a:r>
            <a:r>
              <a:rPr lang="en-US" sz="1800" dirty="0" smtClean="0"/>
              <a:t>.</a:t>
            </a:r>
          </a:p>
          <a:p>
            <a:pPr marL="342900" indent="-342900">
              <a:buFont typeface="Wingdings" panose="05000000000000000000" pitchFamily="2" charset="2"/>
              <a:buChar char="§"/>
            </a:pPr>
            <a:r>
              <a:rPr lang="en-US" sz="1800" dirty="0" smtClean="0"/>
              <a:t>We can override the default for alphanumeric data. </a:t>
            </a:r>
          </a:p>
          <a:p>
            <a:pPr marL="342900" indent="-342900">
              <a:buFont typeface="Wingdings" panose="05000000000000000000" pitchFamily="2" charset="2"/>
              <a:buChar char="§"/>
            </a:pPr>
            <a:r>
              <a:rPr lang="en-US" sz="1800" dirty="0"/>
              <a:t>This function is often used in conjunction with numerical data, such as percent, currency, to designate the number of decimal digits; or with dates, to designate a different mm/</a:t>
            </a:r>
            <a:r>
              <a:rPr lang="en-US" sz="1800" dirty="0" err="1"/>
              <a:t>dd</a:t>
            </a:r>
            <a:r>
              <a:rPr lang="en-US" sz="1800" dirty="0"/>
              <a:t>/</a:t>
            </a:r>
            <a:r>
              <a:rPr lang="en-US" sz="1800" dirty="0" err="1"/>
              <a:t>yyyy</a:t>
            </a:r>
            <a:r>
              <a:rPr lang="en-US" sz="1800" dirty="0"/>
              <a:t> format and month/day name instead of a number (April instead of 4). </a:t>
            </a:r>
            <a:endParaRPr lang="en-US" sz="1800" dirty="0" smtClean="0"/>
          </a:p>
          <a:p>
            <a:pPr marL="342900" indent="-342900">
              <a:buFont typeface="Wingdings" panose="05000000000000000000" pitchFamily="2" charset="2"/>
              <a:buChar char="§"/>
            </a:pPr>
            <a:endParaRPr lang="en-US" sz="1800" dirty="0" smtClean="0"/>
          </a:p>
          <a:p>
            <a:pPr marL="342900" indent="-342900">
              <a:buFont typeface="Wingdings" panose="05000000000000000000" pitchFamily="2" charset="2"/>
              <a:buChar char="§"/>
            </a:pPr>
            <a:endParaRPr lang="en-US" dirty="0"/>
          </a:p>
          <a:p>
            <a:endParaRPr lang="en-US" dirty="0" smtClean="0"/>
          </a:p>
          <a:p>
            <a:endParaRPr lang="en-US" dirty="0"/>
          </a:p>
        </p:txBody>
      </p:sp>
      <p:sp>
        <p:nvSpPr>
          <p:cNvPr id="2" name="TextBox 1"/>
          <p:cNvSpPr txBox="1"/>
          <p:nvPr/>
        </p:nvSpPr>
        <p:spPr>
          <a:xfrm>
            <a:off x="1524000" y="762000"/>
            <a:ext cx="6172200" cy="523220"/>
          </a:xfrm>
          <a:prstGeom prst="rect">
            <a:avLst/>
          </a:prstGeom>
          <a:noFill/>
        </p:spPr>
        <p:txBody>
          <a:bodyPr wrap="square" rtlCol="0">
            <a:spAutoFit/>
          </a:bodyPr>
          <a:lstStyle/>
          <a:p>
            <a:pPr lvl="1" algn="ctr"/>
            <a:r>
              <a:rPr lang="en-US" sz="2800" dirty="0" smtClean="0">
                <a:latin typeface="Calibri" panose="020F0502020204030204" pitchFamily="34" charset="0"/>
              </a:rPr>
              <a:t>Edit Column Formats</a:t>
            </a:r>
            <a:endParaRPr lang="en-US" sz="2800" i="1" dirty="0">
              <a:latin typeface="Calibri" panose="020F0502020204030204" pitchFamily="34" charset="0"/>
            </a:endParaRPr>
          </a:p>
        </p:txBody>
      </p:sp>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4368486"/>
            <a:ext cx="2057400" cy="1855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3327" y="4397298"/>
            <a:ext cx="1762125"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1879" y="4419600"/>
            <a:ext cx="3048000" cy="1803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41</a:t>
            </a:fld>
            <a:endParaRPr lang="en-US"/>
          </a:p>
        </p:txBody>
      </p:sp>
    </p:spTree>
    <p:extLst>
      <p:ext uri="{BB962C8B-B14F-4D97-AF65-F5344CB8AC3E}">
        <p14:creationId xmlns:p14="http://schemas.microsoft.com/office/powerpoint/2010/main" val="34462469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447800"/>
            <a:ext cx="7620000" cy="5181600"/>
          </a:xfrm>
        </p:spPr>
        <p:txBody>
          <a:bodyPr/>
          <a:lstStyle/>
          <a:p>
            <a:pPr algn="ctr"/>
            <a:endParaRPr lang="en-US" b="1" dirty="0" smtClean="0"/>
          </a:p>
          <a:p>
            <a:pPr algn="ctr"/>
            <a:endParaRPr lang="en-US" b="1" dirty="0" smtClean="0"/>
          </a:p>
          <a:p>
            <a:pPr algn="ctr"/>
            <a:endParaRPr lang="en-US" b="1" dirty="0" smtClean="0"/>
          </a:p>
          <a:p>
            <a:pPr algn="ctr"/>
            <a:r>
              <a:rPr lang="en-US" sz="3000" b="1" dirty="0" smtClean="0"/>
              <a:t>  Instructor Demo</a:t>
            </a:r>
          </a:p>
        </p:txBody>
      </p:sp>
      <p:sp>
        <p:nvSpPr>
          <p:cNvPr id="2" name="Rectangle 1"/>
          <p:cNvSpPr/>
          <p:nvPr/>
        </p:nvSpPr>
        <p:spPr>
          <a:xfrm>
            <a:off x="2895600" y="3200400"/>
            <a:ext cx="3276600" cy="1015663"/>
          </a:xfrm>
          <a:prstGeom prst="rect">
            <a:avLst/>
          </a:prstGeom>
        </p:spPr>
        <p:txBody>
          <a:bodyPr wrap="square">
            <a:spAutoFit/>
          </a:bodyPr>
          <a:lstStyle/>
          <a:p>
            <a:pPr lvl="1" algn="ctr"/>
            <a:r>
              <a:rPr lang="en-US" sz="2000" b="1" dirty="0" smtClean="0">
                <a:latin typeface="Calibri" panose="020F0502020204030204" pitchFamily="34" charset="0"/>
              </a:rPr>
              <a:t>Edit </a:t>
            </a:r>
            <a:r>
              <a:rPr lang="en-US" sz="2000" b="1" dirty="0">
                <a:latin typeface="Calibri" panose="020F0502020204030204" pitchFamily="34" charset="0"/>
              </a:rPr>
              <a:t>Column </a:t>
            </a:r>
            <a:r>
              <a:rPr lang="en-US" sz="2000" b="1" dirty="0" smtClean="0">
                <a:latin typeface="Calibri" panose="020F0502020204030204" pitchFamily="34" charset="0"/>
              </a:rPr>
              <a:t>Format</a:t>
            </a:r>
          </a:p>
          <a:p>
            <a:pPr lvl="1" algn="ctr"/>
            <a:r>
              <a:rPr lang="en-US" sz="2000" b="1" dirty="0" smtClean="0">
                <a:latin typeface="Calibri" panose="020F0502020204030204" pitchFamily="34" charset="0"/>
              </a:rPr>
              <a:t>Edit Value Format</a:t>
            </a:r>
          </a:p>
          <a:p>
            <a:pPr lvl="1" algn="ctr"/>
            <a:r>
              <a:rPr lang="en-US" sz="2000" b="1" dirty="0" smtClean="0">
                <a:latin typeface="Calibri" panose="020F0502020204030204" pitchFamily="34" charset="0"/>
              </a:rPr>
              <a:t>Edit Data Format</a:t>
            </a:r>
            <a:endParaRPr lang="en-US" sz="2000" b="1" dirty="0">
              <a:latin typeface="Calibri" panose="020F0502020204030204" pitchFamily="34" charset="0"/>
            </a:endParaRPr>
          </a:p>
        </p:txBody>
      </p:sp>
      <p:sp>
        <p:nvSpPr>
          <p:cNvPr id="11" name="Footer Placeholder 10"/>
          <p:cNvSpPr>
            <a:spLocks noGrp="1"/>
          </p:cNvSpPr>
          <p:nvPr>
            <p:ph type="ftr" sz="quarter" idx="12"/>
          </p:nvPr>
        </p:nvSpPr>
        <p:spPr/>
        <p:txBody>
          <a:bodyPr/>
          <a:lstStyle/>
          <a:p>
            <a:r>
              <a:rPr lang="en-US" smtClean="0"/>
              <a:t>Copyright © 2002-2016 State of Connecticut</a:t>
            </a:r>
            <a:endParaRPr lang="en-US"/>
          </a:p>
        </p:txBody>
      </p:sp>
      <p:sp>
        <p:nvSpPr>
          <p:cNvPr id="12" name="Slide Number Placeholder 11"/>
          <p:cNvSpPr>
            <a:spLocks noGrp="1"/>
          </p:cNvSpPr>
          <p:nvPr>
            <p:ph type="sldNum" sz="quarter" idx="11"/>
          </p:nvPr>
        </p:nvSpPr>
        <p:spPr/>
        <p:txBody>
          <a:bodyPr/>
          <a:lstStyle/>
          <a:p>
            <a:fld id="{3692DC17-4320-456A-B7B9-D6C00D9F246E}" type="slidenum">
              <a:rPr lang="en-US" smtClean="0"/>
              <a:t>42</a:t>
            </a:fld>
            <a:endParaRPr lang="en-US"/>
          </a:p>
        </p:txBody>
      </p:sp>
      <p:sp>
        <p:nvSpPr>
          <p:cNvPr id="9" name="TextBox 8"/>
          <p:cNvSpPr txBox="1"/>
          <p:nvPr/>
        </p:nvSpPr>
        <p:spPr>
          <a:xfrm>
            <a:off x="1524000" y="762000"/>
            <a:ext cx="6172200" cy="523220"/>
          </a:xfrm>
          <a:prstGeom prst="rect">
            <a:avLst/>
          </a:prstGeom>
          <a:noFill/>
        </p:spPr>
        <p:txBody>
          <a:bodyPr wrap="square" rtlCol="0">
            <a:spAutoFit/>
          </a:bodyPr>
          <a:lstStyle/>
          <a:p>
            <a:pPr lvl="1" algn="ctr"/>
            <a:r>
              <a:rPr lang="en-US" sz="2800" dirty="0" smtClean="0">
                <a:latin typeface="Calibri" panose="020F0502020204030204" pitchFamily="34" charset="0"/>
              </a:rPr>
              <a:t>Edit Column Formats</a:t>
            </a:r>
            <a:endParaRPr lang="en-US" sz="2800" i="1" dirty="0">
              <a:latin typeface="Calibri" panose="020F0502020204030204" pitchFamily="34" charset="0"/>
            </a:endParaRPr>
          </a:p>
        </p:txBody>
      </p:sp>
    </p:spTree>
    <p:extLst>
      <p:ext uri="{BB962C8B-B14F-4D97-AF65-F5344CB8AC3E}">
        <p14:creationId xmlns:p14="http://schemas.microsoft.com/office/powerpoint/2010/main" val="17201773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3000" dirty="0" smtClean="0">
                <a:solidFill>
                  <a:srgbClr val="FFFFFF">
                    <a:tint val="75000"/>
                  </a:srgbClr>
                </a:solidFill>
              </a:rPr>
              <a:t>Student </a:t>
            </a:r>
            <a:r>
              <a:rPr lang="en-US" sz="3000" dirty="0">
                <a:solidFill>
                  <a:srgbClr val="FFFFFF">
                    <a:tint val="75000"/>
                  </a:srgbClr>
                </a:solidFill>
              </a:rPr>
              <a:t>Activity</a:t>
            </a:r>
          </a:p>
          <a:p>
            <a:r>
              <a:rPr lang="en-US" dirty="0"/>
              <a:t>In this exercise we will </a:t>
            </a:r>
            <a:r>
              <a:rPr lang="en-US" dirty="0" smtClean="0"/>
              <a:t>learn how to edit column, value &amp; Data format.</a:t>
            </a:r>
            <a:endParaRPr lang="en-US" dirty="0"/>
          </a:p>
          <a:p>
            <a:endParaRPr lang="en-US" dirty="0"/>
          </a:p>
          <a:p>
            <a:r>
              <a:rPr lang="en-US" dirty="0"/>
              <a:t>To do this: Refer to Guided Exercise </a:t>
            </a:r>
            <a:r>
              <a:rPr lang="en-US" dirty="0" smtClean="0"/>
              <a:t>sections. 4.4, 4.5 &amp; 4.6</a:t>
            </a:r>
            <a:endParaRPr lang="en-US" dirty="0"/>
          </a:p>
          <a:p>
            <a:endParaRPr lang="en-US" dirty="0"/>
          </a:p>
          <a:p>
            <a:endParaRPr lang="en-US" dirty="0" smtClean="0"/>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43</a:t>
            </a:fld>
            <a:endParaRPr lang="en-US"/>
          </a:p>
        </p:txBody>
      </p:sp>
      <p:sp>
        <p:nvSpPr>
          <p:cNvPr id="7" name="TextBox 6"/>
          <p:cNvSpPr txBox="1"/>
          <p:nvPr/>
        </p:nvSpPr>
        <p:spPr>
          <a:xfrm>
            <a:off x="1524000" y="762000"/>
            <a:ext cx="6172200" cy="523220"/>
          </a:xfrm>
          <a:prstGeom prst="rect">
            <a:avLst/>
          </a:prstGeom>
          <a:noFill/>
        </p:spPr>
        <p:txBody>
          <a:bodyPr wrap="square" rtlCol="0">
            <a:spAutoFit/>
          </a:bodyPr>
          <a:lstStyle/>
          <a:p>
            <a:pPr lvl="1" algn="ctr"/>
            <a:r>
              <a:rPr lang="en-US" sz="2800" dirty="0" smtClean="0">
                <a:latin typeface="Calibri" panose="020F0502020204030204" pitchFamily="34" charset="0"/>
              </a:rPr>
              <a:t>Edit Column Formats</a:t>
            </a:r>
            <a:endParaRPr lang="en-US" sz="2800" i="1" dirty="0">
              <a:latin typeface="Calibri" panose="020F0502020204030204" pitchFamily="34" charset="0"/>
            </a:endParaRPr>
          </a:p>
        </p:txBody>
      </p:sp>
    </p:spTree>
    <p:extLst>
      <p:ext uri="{BB962C8B-B14F-4D97-AF65-F5344CB8AC3E}">
        <p14:creationId xmlns:p14="http://schemas.microsoft.com/office/powerpoint/2010/main" val="15187710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smtClean="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66675" y="1217496"/>
            <a:ext cx="8890658" cy="5474732"/>
          </a:xfrm>
        </p:spPr>
        <p:txBody>
          <a:bodyPr/>
          <a:lstStyle/>
          <a:p>
            <a:pPr marL="342900" indent="-342900">
              <a:buFont typeface="Wingdings" panose="05000000000000000000" pitchFamily="2" charset="2"/>
              <a:buChar char="§"/>
            </a:pPr>
            <a:r>
              <a:rPr lang="en-US" sz="1800" dirty="0"/>
              <a:t>Conditional formatting helps direct attention to a data element when the value meets a certain condition. </a:t>
            </a:r>
            <a:endParaRPr lang="en-US" sz="1800" dirty="0" smtClean="0"/>
          </a:p>
          <a:p>
            <a:pPr marL="342900" indent="-342900">
              <a:buFont typeface="Wingdings" panose="05000000000000000000" pitchFamily="2" charset="2"/>
              <a:buChar char="§"/>
            </a:pPr>
            <a:r>
              <a:rPr lang="en-US" sz="1800" dirty="0" smtClean="0"/>
              <a:t>We can </a:t>
            </a:r>
            <a:r>
              <a:rPr lang="en-US" sz="1800" dirty="0"/>
              <a:t>establish conditional formatting within a column by specifying criteria and indicating the use of distinct font, cell, border, and setting options when the condition is met. </a:t>
            </a:r>
            <a:endParaRPr lang="en-US" sz="1800" dirty="0" smtClean="0"/>
          </a:p>
          <a:p>
            <a:pPr marL="342900" indent="-342900">
              <a:buFont typeface="Wingdings" panose="05000000000000000000" pitchFamily="2" charset="2"/>
              <a:buChar char="§"/>
            </a:pPr>
            <a:r>
              <a:rPr lang="en-US" sz="1800" dirty="0" smtClean="0"/>
              <a:t>Conditional </a:t>
            </a:r>
            <a:r>
              <a:rPr lang="en-US" sz="1800" dirty="0"/>
              <a:t>formats </a:t>
            </a:r>
            <a:r>
              <a:rPr lang="en-US" sz="1800" dirty="0" smtClean="0"/>
              <a:t> include s colors</a:t>
            </a:r>
            <a:r>
              <a:rPr lang="en-US" sz="1800" dirty="0"/>
              <a:t>, fonts, images, and so on, for both the data and for the table cell that contains the data.</a:t>
            </a:r>
          </a:p>
          <a:p>
            <a:pPr marL="342900" indent="-342900">
              <a:buFont typeface="Wingdings" panose="05000000000000000000" pitchFamily="2" charset="2"/>
              <a:buChar char="§"/>
            </a:pPr>
            <a:endParaRPr lang="en-US" sz="1800" dirty="0" smtClean="0"/>
          </a:p>
          <a:p>
            <a:pPr marL="342900" indent="-342900">
              <a:buFont typeface="Wingdings" panose="05000000000000000000" pitchFamily="2" charset="2"/>
              <a:buChar char="§"/>
            </a:pPr>
            <a:endParaRPr lang="en-US" dirty="0"/>
          </a:p>
          <a:p>
            <a:endParaRPr lang="en-US" dirty="0" smtClean="0"/>
          </a:p>
          <a:p>
            <a:endParaRPr lang="en-US" dirty="0"/>
          </a:p>
        </p:txBody>
      </p:sp>
      <p:sp>
        <p:nvSpPr>
          <p:cNvPr id="2" name="TextBox 1"/>
          <p:cNvSpPr txBox="1"/>
          <p:nvPr/>
        </p:nvSpPr>
        <p:spPr>
          <a:xfrm>
            <a:off x="1066800" y="709961"/>
            <a:ext cx="6172200" cy="523220"/>
          </a:xfrm>
          <a:prstGeom prst="rect">
            <a:avLst/>
          </a:prstGeom>
          <a:noFill/>
        </p:spPr>
        <p:txBody>
          <a:bodyPr wrap="square" rtlCol="0">
            <a:spAutoFit/>
          </a:bodyPr>
          <a:lstStyle/>
          <a:p>
            <a:pPr lvl="1" algn="ctr"/>
            <a:r>
              <a:rPr lang="en-US" sz="2800" dirty="0" smtClean="0">
                <a:latin typeface="Calibri" panose="020F0502020204030204" pitchFamily="34" charset="0"/>
              </a:rPr>
              <a:t>Apply Conditional Format</a:t>
            </a:r>
            <a:endParaRPr lang="en-US" sz="2800" b="1" i="1" dirty="0">
              <a:latin typeface="Calibri" panose="020F0502020204030204" pitchFamily="34" charset="0"/>
            </a:endParaRP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44</a:t>
            </a:fld>
            <a:endParaRPr lang="en-US"/>
          </a:p>
        </p:txBody>
      </p:sp>
      <p:pic>
        <p:nvPicPr>
          <p:cNvPr id="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651309"/>
            <a:ext cx="3568996"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8268" y="3513990"/>
            <a:ext cx="4038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13232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676400"/>
            <a:ext cx="7315200" cy="49530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3000" b="1" dirty="0" smtClean="0"/>
              <a:t>  Instructor Demo</a:t>
            </a: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45</a:t>
            </a:fld>
            <a:endParaRPr lang="en-US"/>
          </a:p>
        </p:txBody>
      </p:sp>
      <p:sp>
        <p:nvSpPr>
          <p:cNvPr id="7" name="TextBox 6"/>
          <p:cNvSpPr txBox="1"/>
          <p:nvPr/>
        </p:nvSpPr>
        <p:spPr>
          <a:xfrm>
            <a:off x="1066800" y="709961"/>
            <a:ext cx="6172200" cy="523220"/>
          </a:xfrm>
          <a:prstGeom prst="rect">
            <a:avLst/>
          </a:prstGeom>
          <a:noFill/>
        </p:spPr>
        <p:txBody>
          <a:bodyPr wrap="square" rtlCol="0">
            <a:spAutoFit/>
          </a:bodyPr>
          <a:lstStyle/>
          <a:p>
            <a:pPr lvl="1" algn="ctr"/>
            <a:r>
              <a:rPr lang="en-US" sz="2800" dirty="0" smtClean="0">
                <a:latin typeface="Calibri" panose="020F0502020204030204" pitchFamily="34" charset="0"/>
              </a:rPr>
              <a:t>Apply Conditional Format</a:t>
            </a:r>
            <a:endParaRPr lang="en-US" sz="2800" b="1" i="1" dirty="0">
              <a:latin typeface="Calibri" panose="020F0502020204030204" pitchFamily="34" charset="0"/>
            </a:endParaRPr>
          </a:p>
        </p:txBody>
      </p:sp>
    </p:spTree>
    <p:extLst>
      <p:ext uri="{BB962C8B-B14F-4D97-AF65-F5344CB8AC3E}">
        <p14:creationId xmlns:p14="http://schemas.microsoft.com/office/powerpoint/2010/main" val="19210297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4. Format Analysis &amp; Columns</a:t>
            </a:r>
            <a:endParaRPr lang="en-US" sz="4000" cap="none" dirty="0">
              <a:latin typeface="+mn-lt"/>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3000" dirty="0" smtClean="0">
                <a:solidFill>
                  <a:srgbClr val="FFFFFF">
                    <a:tint val="75000"/>
                  </a:srgbClr>
                </a:solidFill>
              </a:rPr>
              <a:t>Student </a:t>
            </a:r>
            <a:r>
              <a:rPr lang="en-US" sz="3000" dirty="0">
                <a:solidFill>
                  <a:srgbClr val="FFFFFF">
                    <a:tint val="75000"/>
                  </a:srgbClr>
                </a:solidFill>
              </a:rPr>
              <a:t>Activity</a:t>
            </a:r>
          </a:p>
          <a:p>
            <a:r>
              <a:rPr lang="en-US" dirty="0"/>
              <a:t>In this exercise we will </a:t>
            </a:r>
            <a:r>
              <a:rPr lang="en-US" dirty="0" smtClean="0"/>
              <a:t>learn how to apply conditional formatting on Gross Pay Column  in Payroll Summary Report.</a:t>
            </a:r>
            <a:endParaRPr lang="en-US" dirty="0"/>
          </a:p>
          <a:p>
            <a:endParaRPr lang="en-US" dirty="0"/>
          </a:p>
          <a:p>
            <a:r>
              <a:rPr lang="en-US" dirty="0"/>
              <a:t>To do this: Refer to Guided Exercise section </a:t>
            </a:r>
            <a:r>
              <a:rPr lang="en-US" dirty="0" smtClean="0"/>
              <a:t>4.7.                      </a:t>
            </a:r>
            <a:endParaRPr lang="en-US" dirty="0"/>
          </a:p>
          <a:p>
            <a:endParaRPr lang="en-US" dirty="0" smtClean="0"/>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46</a:t>
            </a:fld>
            <a:endParaRPr lang="en-US"/>
          </a:p>
        </p:txBody>
      </p:sp>
      <p:sp>
        <p:nvSpPr>
          <p:cNvPr id="7" name="TextBox 6"/>
          <p:cNvSpPr txBox="1"/>
          <p:nvPr/>
        </p:nvSpPr>
        <p:spPr>
          <a:xfrm>
            <a:off x="1066800" y="709961"/>
            <a:ext cx="6172200" cy="523220"/>
          </a:xfrm>
          <a:prstGeom prst="rect">
            <a:avLst/>
          </a:prstGeom>
          <a:noFill/>
        </p:spPr>
        <p:txBody>
          <a:bodyPr wrap="square" rtlCol="0">
            <a:spAutoFit/>
          </a:bodyPr>
          <a:lstStyle/>
          <a:p>
            <a:pPr lvl="1" algn="ctr"/>
            <a:r>
              <a:rPr lang="en-US" sz="2800" dirty="0" smtClean="0">
                <a:latin typeface="Calibri" panose="020F0502020204030204" pitchFamily="34" charset="0"/>
              </a:rPr>
              <a:t>Apply Conditional Format</a:t>
            </a:r>
            <a:endParaRPr lang="en-US" sz="2800" b="1" i="1" dirty="0">
              <a:latin typeface="Calibri" panose="020F0502020204030204" pitchFamily="34" charset="0"/>
            </a:endParaRPr>
          </a:p>
        </p:txBody>
      </p:sp>
    </p:spTree>
    <p:extLst>
      <p:ext uri="{BB962C8B-B14F-4D97-AF65-F5344CB8AC3E}">
        <p14:creationId xmlns:p14="http://schemas.microsoft.com/office/powerpoint/2010/main" val="391064108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0" y="2667000"/>
            <a:ext cx="3124200" cy="1142999"/>
          </a:xfrm>
        </p:spPr>
        <p:txBody>
          <a:bodyPr/>
          <a:lstStyle/>
          <a:p>
            <a:r>
              <a:rPr lang="en-US" sz="4400" dirty="0" smtClean="0">
                <a:latin typeface="Arial Black" panose="020B0A04020102020204" pitchFamily="34" charset="0"/>
              </a:rPr>
              <a:t>LUNCH</a:t>
            </a:r>
            <a:endParaRPr lang="en-US" sz="4400" b="1" dirty="0">
              <a:latin typeface="Arial Black" panose="020B0A04020102020204" pitchFamily="34" charset="0"/>
            </a:endParaRPr>
          </a:p>
        </p:txBody>
      </p:sp>
      <p:sp>
        <p:nvSpPr>
          <p:cNvPr id="4" name="Slide Number Placeholder 3"/>
          <p:cNvSpPr>
            <a:spLocks noGrp="1"/>
          </p:cNvSpPr>
          <p:nvPr>
            <p:ph type="sldNum" sz="quarter" idx="11"/>
          </p:nvPr>
        </p:nvSpPr>
        <p:spPr/>
        <p:txBody>
          <a:bodyPr/>
          <a:lstStyle/>
          <a:p>
            <a:fld id="{3692DC17-4320-456A-B7B9-D6C00D9F246E}" type="slidenum">
              <a:rPr lang="en-US" smtClean="0"/>
              <a:pPr/>
              <a:t>47</a:t>
            </a:fld>
            <a:endParaRPr lang="en-US" dirty="0"/>
          </a:p>
        </p:txBody>
      </p:sp>
      <p:sp>
        <p:nvSpPr>
          <p:cNvPr id="5" name="Footer Placeholder 4"/>
          <p:cNvSpPr>
            <a:spLocks noGrp="1"/>
          </p:cNvSpPr>
          <p:nvPr>
            <p:ph type="ftr" sz="quarter" idx="12"/>
          </p:nvPr>
        </p:nvSpPr>
        <p:spPr/>
        <p:txBody>
          <a:bodyPr/>
          <a:lstStyle/>
          <a:p>
            <a:r>
              <a:rPr lang="en-US" smtClean="0"/>
              <a:t>Copyright © 2002-2016 State of Connecticut</a:t>
            </a:r>
            <a:endParaRPr lang="en-US"/>
          </a:p>
        </p:txBody>
      </p:sp>
      <p:pic>
        <p:nvPicPr>
          <p:cNvPr id="6" name="Picture 2" descr="cid:image001.png@01D1A1FD.A4FB5E70"/>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7467600" y="152399"/>
            <a:ext cx="12541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449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a:solidFill>
                  <a:srgbClr val="FFFFFF"/>
                </a:solidFill>
                <a:latin typeface="Candara"/>
              </a:rPr>
              <a:t>5</a:t>
            </a:r>
            <a:r>
              <a:rPr lang="en-US" sz="4000" cap="none" dirty="0" smtClean="0">
                <a:solidFill>
                  <a:srgbClr val="FFFFFF"/>
                </a:solidFill>
                <a:latin typeface="Candara"/>
              </a:rPr>
              <a:t>. Customize Analysis View</a:t>
            </a:r>
            <a:endParaRPr lang="en-US" sz="4000" cap="none" dirty="0">
              <a:latin typeface="+mn-lt"/>
            </a:endParaRPr>
          </a:p>
        </p:txBody>
      </p:sp>
      <p:sp>
        <p:nvSpPr>
          <p:cNvPr id="5" name="Subtitle 4"/>
          <p:cNvSpPr>
            <a:spLocks noGrp="1"/>
          </p:cNvSpPr>
          <p:nvPr>
            <p:ph type="subTitle" idx="1"/>
          </p:nvPr>
        </p:nvSpPr>
        <p:spPr>
          <a:xfrm>
            <a:off x="66675" y="1217496"/>
            <a:ext cx="8890658" cy="5474732"/>
          </a:xfrm>
        </p:spPr>
        <p:txBody>
          <a:bodyPr/>
          <a:lstStyle/>
          <a:p>
            <a:pPr marL="342900" indent="-342900">
              <a:buFont typeface="Wingdings" panose="05000000000000000000" pitchFamily="2" charset="2"/>
              <a:buChar char="§"/>
            </a:pPr>
            <a:r>
              <a:rPr lang="en-US" sz="1800" dirty="0"/>
              <a:t>Views use the presentation capabilities of OBI to help you look at results of analyses in meaningful, intuitive ways</a:t>
            </a:r>
            <a:r>
              <a:rPr lang="en-US" sz="1800" dirty="0" smtClean="0"/>
              <a:t>..</a:t>
            </a:r>
          </a:p>
          <a:p>
            <a:pPr marL="342900" indent="-342900">
              <a:buFont typeface="Wingdings" panose="05000000000000000000" pitchFamily="2" charset="2"/>
              <a:buChar char="§"/>
            </a:pPr>
            <a:r>
              <a:rPr lang="en-US" sz="1800" dirty="0"/>
              <a:t>You can add a variety of views to the results, such as graphs and pivot tables that allow drilling down to more detailed information, explanatory text, a list of filters that were used to limit the results, and more</a:t>
            </a:r>
            <a:r>
              <a:rPr lang="en-US" sz="1800" dirty="0" smtClean="0"/>
              <a:t>.</a:t>
            </a:r>
          </a:p>
          <a:p>
            <a:pPr marL="342900" indent="-342900">
              <a:buFont typeface="Wingdings" panose="05000000000000000000" pitchFamily="2" charset="2"/>
              <a:buChar char="§"/>
            </a:pPr>
            <a:r>
              <a:rPr lang="en-US" sz="1800" dirty="0"/>
              <a:t>Preparing multiple views of results can help you identify </a:t>
            </a:r>
            <a:endParaRPr lang="en-US" sz="1800" dirty="0" smtClean="0"/>
          </a:p>
          <a:p>
            <a:r>
              <a:rPr lang="en-US" sz="1800" dirty="0"/>
              <a:t> </a:t>
            </a:r>
            <a:r>
              <a:rPr lang="en-US" sz="1800" dirty="0" smtClean="0"/>
              <a:t>      trends </a:t>
            </a:r>
            <a:r>
              <a:rPr lang="en-US" sz="1800" dirty="0"/>
              <a:t>and relationships in data. If you are customizing </a:t>
            </a:r>
            <a:endParaRPr lang="en-US" sz="1800" dirty="0" smtClean="0"/>
          </a:p>
          <a:p>
            <a:r>
              <a:rPr lang="en-US" sz="1800" dirty="0"/>
              <a:t> </a:t>
            </a:r>
            <a:r>
              <a:rPr lang="en-US" sz="1800" dirty="0" smtClean="0"/>
              <a:t>       results </a:t>
            </a:r>
            <a:r>
              <a:rPr lang="en-US" sz="1800" dirty="0"/>
              <a:t>for display on a dashboard, </a:t>
            </a:r>
            <a:r>
              <a:rPr lang="en-US" sz="1800" dirty="0" smtClean="0"/>
              <a:t>then </a:t>
            </a:r>
            <a:r>
              <a:rPr lang="en-US" sz="1800" dirty="0"/>
              <a:t>you can preview </a:t>
            </a:r>
            <a:endParaRPr lang="en-US" sz="1800" dirty="0" smtClean="0"/>
          </a:p>
          <a:p>
            <a:r>
              <a:rPr lang="en-US" sz="1800" dirty="0"/>
              <a:t> </a:t>
            </a:r>
            <a:r>
              <a:rPr lang="en-US" sz="1800" dirty="0" smtClean="0"/>
              <a:t>       how </a:t>
            </a:r>
            <a:r>
              <a:rPr lang="en-US" sz="1800" dirty="0"/>
              <a:t>the combination and position </a:t>
            </a:r>
            <a:r>
              <a:rPr lang="en-US" sz="1800" dirty="0" smtClean="0"/>
              <a:t>of </a:t>
            </a:r>
            <a:r>
              <a:rPr lang="en-US" sz="1800" dirty="0"/>
              <a:t>views will look when </a:t>
            </a:r>
            <a:endParaRPr lang="en-US" sz="1800" dirty="0" smtClean="0"/>
          </a:p>
          <a:p>
            <a:r>
              <a:rPr lang="en-US" sz="1800" dirty="0"/>
              <a:t> </a:t>
            </a:r>
            <a:r>
              <a:rPr lang="en-US" sz="1800" dirty="0" smtClean="0"/>
              <a:t>       viewed </a:t>
            </a:r>
            <a:r>
              <a:rPr lang="en-US" sz="1800" dirty="0"/>
              <a:t>on a dashboard</a:t>
            </a:r>
            <a:r>
              <a:rPr lang="en-US" sz="1800" dirty="0" smtClean="0"/>
              <a:t>.</a:t>
            </a:r>
          </a:p>
          <a:p>
            <a:pPr marL="342900" indent="-342900">
              <a:buFont typeface="Wingdings" panose="05000000000000000000" pitchFamily="2" charset="2"/>
              <a:buChar char="§"/>
            </a:pPr>
            <a:r>
              <a:rPr lang="en-US" sz="1800" dirty="0" smtClean="0"/>
              <a:t>We can </a:t>
            </a:r>
            <a:r>
              <a:rPr lang="en-US" sz="1800" dirty="0"/>
              <a:t>then save the analysis with the collection of views.</a:t>
            </a:r>
            <a:endParaRPr lang="en-US" sz="1800" dirty="0" smtClean="0"/>
          </a:p>
          <a:p>
            <a:pPr marL="342900" indent="-342900">
              <a:buFont typeface="Wingdings" panose="05000000000000000000" pitchFamily="2" charset="2"/>
              <a:buChar char="§"/>
            </a:pPr>
            <a:endParaRPr lang="en-US" dirty="0"/>
          </a:p>
          <a:p>
            <a:endParaRPr lang="en-US" dirty="0" smtClean="0"/>
          </a:p>
          <a:p>
            <a:endParaRPr lang="en-US" dirty="0"/>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1740" y="2667000"/>
            <a:ext cx="2709416" cy="3646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48</a:t>
            </a:fld>
            <a:endParaRPr lang="en-US"/>
          </a:p>
        </p:txBody>
      </p:sp>
    </p:spTree>
    <p:extLst>
      <p:ext uri="{BB962C8B-B14F-4D97-AF65-F5344CB8AC3E}">
        <p14:creationId xmlns:p14="http://schemas.microsoft.com/office/powerpoint/2010/main" val="28752360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00100" y="35312"/>
            <a:ext cx="7010399" cy="6858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66675" y="1217496"/>
            <a:ext cx="8890658" cy="5474732"/>
          </a:xfrm>
        </p:spPr>
        <p:txBody>
          <a:bodyPr/>
          <a:lstStyle/>
          <a:p>
            <a:pPr marL="342900" indent="-342900">
              <a:buFont typeface="Wingdings" panose="05000000000000000000" pitchFamily="2" charset="2"/>
              <a:buChar char="§"/>
            </a:pPr>
            <a:r>
              <a:rPr lang="en-US" sz="1800" dirty="0" smtClean="0"/>
              <a:t>It displays </a:t>
            </a:r>
            <a:r>
              <a:rPr lang="en-US" sz="1800" dirty="0"/>
              <a:t>the </a:t>
            </a:r>
            <a:r>
              <a:rPr lang="en-US" sz="1800" dirty="0" smtClean="0"/>
              <a:t>views </a:t>
            </a:r>
            <a:r>
              <a:rPr lang="en-US" sz="1800" dirty="0"/>
              <a:t>assembled for display on a dashboard, according the selected compound layout</a:t>
            </a:r>
            <a:r>
              <a:rPr lang="en-US" sz="1800" dirty="0" smtClean="0"/>
              <a:t>.</a:t>
            </a:r>
          </a:p>
          <a:p>
            <a:endParaRPr lang="en-US" sz="1800" dirty="0"/>
          </a:p>
          <a:p>
            <a:pPr marL="342900" indent="-342900">
              <a:buFont typeface="Wingdings" panose="05000000000000000000" pitchFamily="2" charset="2"/>
              <a:buChar char="§"/>
            </a:pPr>
            <a:r>
              <a:rPr lang="en-US" sz="1800" dirty="0"/>
              <a:t>When you run a new analysis, the default assemblage of views can include a title view and either a table or pivot table view. </a:t>
            </a:r>
            <a:endParaRPr lang="en-US" sz="1800" dirty="0" smtClean="0"/>
          </a:p>
          <a:p>
            <a:pPr marL="342900" indent="-342900">
              <a:buFont typeface="Wingdings" panose="05000000000000000000" pitchFamily="2" charset="2"/>
              <a:buChar char="§"/>
            </a:pPr>
            <a:endParaRPr lang="en-US" sz="1800" dirty="0" smtClean="0"/>
          </a:p>
          <a:p>
            <a:pPr marL="342900" indent="-342900">
              <a:buFont typeface="Wingdings" panose="05000000000000000000" pitchFamily="2" charset="2"/>
              <a:buChar char="§"/>
            </a:pPr>
            <a:r>
              <a:rPr lang="en-US" dirty="0" smtClean="0"/>
              <a:t>The following are type of views:-</a:t>
            </a:r>
          </a:p>
          <a:p>
            <a:r>
              <a:rPr lang="en-US" dirty="0" smtClean="0"/>
              <a:t>	Compound Layout, Title, Table, Pivot Table, Graph, Funnel, Gauge, Map 	View, Filters, Column Selector, View Selector, Legend, Narrative, Ticker, 	Static Text, Logical SQL.</a:t>
            </a:r>
            <a:endParaRPr lang="en-US" dirty="0"/>
          </a:p>
          <a:p>
            <a:endParaRPr lang="en-US" dirty="0" smtClean="0"/>
          </a:p>
          <a:p>
            <a:endParaRPr lang="en-US" dirty="0"/>
          </a:p>
        </p:txBody>
      </p:sp>
      <p:sp>
        <p:nvSpPr>
          <p:cNvPr id="2" name="TextBox 1"/>
          <p:cNvSpPr txBox="1"/>
          <p:nvPr/>
        </p:nvSpPr>
        <p:spPr>
          <a:xfrm>
            <a:off x="1219200" y="709961"/>
            <a:ext cx="5791200" cy="523220"/>
          </a:xfrm>
          <a:prstGeom prst="rect">
            <a:avLst/>
          </a:prstGeom>
          <a:noFill/>
        </p:spPr>
        <p:txBody>
          <a:bodyPr wrap="square" rtlCol="0">
            <a:spAutoFit/>
          </a:bodyPr>
          <a:lstStyle/>
          <a:p>
            <a:pPr lvl="1" algn="ctr"/>
            <a:r>
              <a:rPr lang="en-US" sz="2800" dirty="0" smtClean="0">
                <a:latin typeface="Calibri" panose="020F0502020204030204" pitchFamily="34" charset="0"/>
              </a:rPr>
              <a:t>Type of Views</a:t>
            </a:r>
            <a:endParaRPr lang="en-US" sz="2800" b="1" i="1" dirty="0">
              <a:latin typeface="Calibri" panose="020F0502020204030204" pitchFamily="34" charset="0"/>
            </a:endParaRP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49</a:t>
            </a:fld>
            <a:endParaRPr lang="en-US"/>
          </a:p>
        </p:txBody>
      </p:sp>
    </p:spTree>
    <p:extLst>
      <p:ext uri="{BB962C8B-B14F-4D97-AF65-F5344CB8AC3E}">
        <p14:creationId xmlns:p14="http://schemas.microsoft.com/office/powerpoint/2010/main" val="3971178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62000" y="-76200"/>
            <a:ext cx="7391400" cy="609600"/>
          </a:xfrm>
        </p:spPr>
        <p:txBody>
          <a:bodyPr/>
          <a:lstStyle/>
          <a:p>
            <a:pPr algn="ctr"/>
            <a:r>
              <a:rPr lang="en-US" sz="4000" cap="none" dirty="0">
                <a:solidFill>
                  <a:srgbClr val="FFFFFF"/>
                </a:solidFill>
                <a:latin typeface="Candara"/>
              </a:rPr>
              <a:t>1. Course Introduction</a:t>
            </a:r>
          </a:p>
        </p:txBody>
      </p:sp>
      <p:sp>
        <p:nvSpPr>
          <p:cNvPr id="8" name="Footer Placeholder 1"/>
          <p:cNvSpPr>
            <a:spLocks noGrp="1"/>
          </p:cNvSpPr>
          <p:nvPr>
            <p:ph type="ftr" sz="quarter" idx="12"/>
          </p:nvPr>
        </p:nvSpPr>
        <p:spPr>
          <a:xfrm>
            <a:off x="0" y="6492875"/>
            <a:ext cx="5102352" cy="365125"/>
          </a:xfrm>
        </p:spPr>
        <p:txBody>
          <a:bodyPr/>
          <a:lstStyle/>
          <a:p>
            <a:r>
              <a:rPr lang="en-US" smtClean="0"/>
              <a:t>Copyright © 2002-2016 State of Connecticut</a:t>
            </a:r>
            <a:endParaRPr lang="en-US"/>
          </a:p>
        </p:txBody>
      </p:sp>
      <p:sp>
        <p:nvSpPr>
          <p:cNvPr id="9" name="Slide Number Placeholder 2"/>
          <p:cNvSpPr>
            <a:spLocks noGrp="1"/>
          </p:cNvSpPr>
          <p:nvPr>
            <p:ph type="sldNum" sz="quarter" idx="11"/>
          </p:nvPr>
        </p:nvSpPr>
        <p:spPr>
          <a:xfrm>
            <a:off x="8761811" y="6468714"/>
            <a:ext cx="384048" cy="365125"/>
          </a:xfrm>
        </p:spPr>
        <p:txBody>
          <a:bodyPr/>
          <a:lstStyle/>
          <a:p>
            <a:fld id="{3692DC17-4320-456A-B7B9-D6C00D9F246E}" type="slidenum">
              <a:rPr lang="en-US" smtClean="0"/>
              <a:t>5</a:t>
            </a:fld>
            <a:endParaRPr lang="en-US" dirty="0"/>
          </a:p>
        </p:txBody>
      </p:sp>
      <p:sp>
        <p:nvSpPr>
          <p:cNvPr id="4" name="TextBox 3"/>
          <p:cNvSpPr txBox="1"/>
          <p:nvPr/>
        </p:nvSpPr>
        <p:spPr>
          <a:xfrm>
            <a:off x="3276600" y="444190"/>
            <a:ext cx="2362200" cy="523220"/>
          </a:xfrm>
          <a:prstGeom prst="rect">
            <a:avLst/>
          </a:prstGeom>
          <a:noFill/>
        </p:spPr>
        <p:txBody>
          <a:bodyPr wrap="square" rtlCol="0">
            <a:spAutoFit/>
          </a:bodyPr>
          <a:lstStyle/>
          <a:p>
            <a:pPr algn="ctr"/>
            <a:r>
              <a:rPr lang="en-US" sz="2800" dirty="0" smtClean="0"/>
              <a:t>Analysis</a:t>
            </a:r>
            <a:endParaRPr lang="en-US" sz="2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715" y="1066800"/>
            <a:ext cx="4548647" cy="5335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199159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6858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304800" y="1447800"/>
            <a:ext cx="8610600" cy="5181600"/>
          </a:xfrm>
        </p:spPr>
        <p:txBody>
          <a:bodyPr/>
          <a:lstStyle/>
          <a:p>
            <a:r>
              <a:rPr lang="en-US" b="1" dirty="0" smtClean="0"/>
              <a:t>We can modify the following  view properties in the results tab.</a:t>
            </a:r>
          </a:p>
          <a:p>
            <a:endParaRPr lang="en-US" b="1" dirty="0" smtClean="0"/>
          </a:p>
          <a:p>
            <a:r>
              <a:rPr lang="en-US" b="1" dirty="0"/>
              <a:t>	</a:t>
            </a:r>
            <a:r>
              <a:rPr lang="en-US" b="1" dirty="0" smtClean="0"/>
              <a:t>Data Viewing</a:t>
            </a:r>
          </a:p>
          <a:p>
            <a:r>
              <a:rPr lang="en-US" b="1" dirty="0"/>
              <a:t>	</a:t>
            </a:r>
            <a:r>
              <a:rPr lang="en-US" b="1" dirty="0" smtClean="0"/>
              <a:t>Paging Controls</a:t>
            </a:r>
          </a:p>
          <a:p>
            <a:r>
              <a:rPr lang="en-US" b="1" dirty="0"/>
              <a:t>	</a:t>
            </a:r>
            <a:r>
              <a:rPr lang="en-US" b="1" dirty="0" smtClean="0"/>
              <a:t>Rows per Page</a:t>
            </a:r>
          </a:p>
          <a:p>
            <a:r>
              <a:rPr lang="en-US" b="1" dirty="0"/>
              <a:t>	</a:t>
            </a:r>
            <a:r>
              <a:rPr lang="en-US" b="1" dirty="0" smtClean="0"/>
              <a:t>Display Folder &amp; Column Headings</a:t>
            </a:r>
          </a:p>
          <a:p>
            <a:r>
              <a:rPr lang="en-US" b="1" dirty="0"/>
              <a:t>	</a:t>
            </a:r>
            <a:r>
              <a:rPr lang="en-US" b="1" dirty="0" smtClean="0"/>
              <a:t>Row Styling</a:t>
            </a:r>
          </a:p>
          <a:p>
            <a:r>
              <a:rPr lang="en-US" b="1" dirty="0"/>
              <a:t>	</a:t>
            </a:r>
            <a:r>
              <a:rPr lang="en-US" b="1" dirty="0" smtClean="0"/>
              <a:t>Master – Detail</a:t>
            </a:r>
          </a:p>
          <a:p>
            <a:r>
              <a:rPr lang="en-US" b="1" dirty="0" smtClean="0"/>
              <a:t>	Null Values</a:t>
            </a:r>
          </a:p>
          <a:p>
            <a:endParaRPr lang="en-US" b="1" dirty="0" smtClean="0"/>
          </a:p>
          <a:p>
            <a:pPr algn="ctr"/>
            <a:endParaRPr lang="en-US" b="1" dirty="0"/>
          </a:p>
          <a:p>
            <a:pPr algn="ctr"/>
            <a:endParaRPr lang="en-US" b="1" dirty="0" smtClean="0"/>
          </a:p>
          <a:p>
            <a:pPr algn="ctr"/>
            <a:endParaRPr lang="en-US" b="1" dirty="0" smtClean="0"/>
          </a:p>
          <a:p>
            <a:pPr algn="ctr"/>
            <a:r>
              <a:rPr lang="en-US" b="1" dirty="0" smtClean="0"/>
              <a:t>  </a:t>
            </a:r>
          </a:p>
        </p:txBody>
      </p:sp>
      <p:sp>
        <p:nvSpPr>
          <p:cNvPr id="3" name="TextBox 2"/>
          <p:cNvSpPr txBox="1"/>
          <p:nvPr/>
        </p:nvSpPr>
        <p:spPr>
          <a:xfrm>
            <a:off x="1295400" y="858644"/>
            <a:ext cx="5867400" cy="523220"/>
          </a:xfrm>
          <a:prstGeom prst="rect">
            <a:avLst/>
          </a:prstGeom>
          <a:noFill/>
        </p:spPr>
        <p:txBody>
          <a:bodyPr wrap="square" rtlCol="0">
            <a:spAutoFit/>
          </a:bodyPr>
          <a:lstStyle/>
          <a:p>
            <a:pPr lvl="1" algn="ctr"/>
            <a:r>
              <a:rPr lang="en-US" sz="2800" dirty="0" smtClean="0">
                <a:latin typeface="Calibri" panose="020F0502020204030204" pitchFamily="34" charset="0"/>
              </a:rPr>
              <a:t>Table Properties</a:t>
            </a:r>
            <a:endParaRPr lang="en-US" sz="2800" b="1" i="1" dirty="0">
              <a:latin typeface="Calibri" panose="020F0502020204030204" pitchFamily="34" charset="0"/>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504954"/>
            <a:ext cx="372144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50</a:t>
            </a:fld>
            <a:endParaRPr lang="en-US"/>
          </a:p>
        </p:txBody>
      </p:sp>
    </p:spTree>
    <p:extLst>
      <p:ext uri="{BB962C8B-B14F-4D97-AF65-F5344CB8AC3E}">
        <p14:creationId xmlns:p14="http://schemas.microsoft.com/office/powerpoint/2010/main" val="16288055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762000" y="1676400"/>
            <a:ext cx="7391400" cy="49530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3000" b="1" dirty="0" smtClean="0"/>
              <a:t>  Instructor Demo</a:t>
            </a: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51</a:t>
            </a:fld>
            <a:endParaRPr lang="en-US"/>
          </a:p>
        </p:txBody>
      </p:sp>
      <p:sp>
        <p:nvSpPr>
          <p:cNvPr id="7" name="TextBox 6"/>
          <p:cNvSpPr txBox="1"/>
          <p:nvPr/>
        </p:nvSpPr>
        <p:spPr>
          <a:xfrm>
            <a:off x="1295400" y="858644"/>
            <a:ext cx="5867400" cy="523220"/>
          </a:xfrm>
          <a:prstGeom prst="rect">
            <a:avLst/>
          </a:prstGeom>
          <a:noFill/>
        </p:spPr>
        <p:txBody>
          <a:bodyPr wrap="square" rtlCol="0">
            <a:spAutoFit/>
          </a:bodyPr>
          <a:lstStyle/>
          <a:p>
            <a:pPr lvl="1" algn="ctr"/>
            <a:r>
              <a:rPr lang="en-US" sz="2800" dirty="0" smtClean="0">
                <a:latin typeface="Calibri" panose="020F0502020204030204" pitchFamily="34" charset="0"/>
              </a:rPr>
              <a:t>Table Properties</a:t>
            </a:r>
            <a:endParaRPr lang="en-US" sz="2800" b="1" i="1" dirty="0">
              <a:latin typeface="Calibri" panose="020F0502020204030204" pitchFamily="34" charset="0"/>
            </a:endParaRPr>
          </a:p>
        </p:txBody>
      </p:sp>
    </p:spTree>
    <p:extLst>
      <p:ext uri="{BB962C8B-B14F-4D97-AF65-F5344CB8AC3E}">
        <p14:creationId xmlns:p14="http://schemas.microsoft.com/office/powerpoint/2010/main" val="30828285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3000" dirty="0" smtClean="0">
                <a:solidFill>
                  <a:srgbClr val="FFFFFF">
                    <a:tint val="75000"/>
                  </a:srgbClr>
                </a:solidFill>
              </a:rPr>
              <a:t>Student </a:t>
            </a:r>
            <a:r>
              <a:rPr lang="en-US" sz="3000" dirty="0">
                <a:solidFill>
                  <a:srgbClr val="FFFFFF">
                    <a:tint val="75000"/>
                  </a:srgbClr>
                </a:solidFill>
              </a:rPr>
              <a:t>Activity</a:t>
            </a:r>
          </a:p>
          <a:p>
            <a:r>
              <a:rPr lang="en-US" dirty="0"/>
              <a:t>In this exercise we will </a:t>
            </a:r>
            <a:r>
              <a:rPr lang="en-US" dirty="0" smtClean="0"/>
              <a:t>learn the navigation  on how to  go  to Table Properties.</a:t>
            </a:r>
            <a:endParaRPr lang="en-US" dirty="0"/>
          </a:p>
          <a:p>
            <a:endParaRPr lang="en-US" dirty="0"/>
          </a:p>
          <a:p>
            <a:r>
              <a:rPr lang="en-US" dirty="0"/>
              <a:t>To do this: Refer to Guided Exercise section </a:t>
            </a:r>
            <a:r>
              <a:rPr lang="en-US" dirty="0" smtClean="0"/>
              <a:t>5.2.                      </a:t>
            </a:r>
            <a:endParaRPr lang="en-US" dirty="0"/>
          </a:p>
          <a:p>
            <a:endParaRPr lang="en-US" dirty="0" smtClean="0"/>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52</a:t>
            </a:fld>
            <a:endParaRPr lang="en-US"/>
          </a:p>
        </p:txBody>
      </p:sp>
      <p:sp>
        <p:nvSpPr>
          <p:cNvPr id="7" name="TextBox 6"/>
          <p:cNvSpPr txBox="1"/>
          <p:nvPr/>
        </p:nvSpPr>
        <p:spPr>
          <a:xfrm>
            <a:off x="1295400" y="858644"/>
            <a:ext cx="5867400" cy="523220"/>
          </a:xfrm>
          <a:prstGeom prst="rect">
            <a:avLst/>
          </a:prstGeom>
          <a:noFill/>
        </p:spPr>
        <p:txBody>
          <a:bodyPr wrap="square" rtlCol="0">
            <a:spAutoFit/>
          </a:bodyPr>
          <a:lstStyle/>
          <a:p>
            <a:pPr lvl="1" algn="ctr"/>
            <a:r>
              <a:rPr lang="en-US" sz="2800" dirty="0" smtClean="0">
                <a:latin typeface="Calibri" panose="020F0502020204030204" pitchFamily="34" charset="0"/>
              </a:rPr>
              <a:t>Table Properties</a:t>
            </a:r>
            <a:endParaRPr lang="en-US" sz="2800" b="1" i="1" dirty="0">
              <a:latin typeface="Calibri" panose="020F0502020204030204" pitchFamily="34" charset="0"/>
            </a:endParaRPr>
          </a:p>
        </p:txBody>
      </p:sp>
    </p:spTree>
    <p:extLst>
      <p:ext uri="{BB962C8B-B14F-4D97-AF65-F5344CB8AC3E}">
        <p14:creationId xmlns:p14="http://schemas.microsoft.com/office/powerpoint/2010/main" val="5027165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6858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304800" y="1447800"/>
            <a:ext cx="8610600" cy="5181600"/>
          </a:xfrm>
        </p:spPr>
        <p:txBody>
          <a:bodyPr>
            <a:normAutofit/>
          </a:bodyPr>
          <a:lstStyle/>
          <a:p>
            <a:pPr marL="342900" indent="-342900">
              <a:buFont typeface="Wingdings" panose="05000000000000000000" pitchFamily="2" charset="2"/>
              <a:buChar char="§"/>
            </a:pPr>
            <a:r>
              <a:rPr lang="en-US" dirty="0"/>
              <a:t>A pivot table is a table that </a:t>
            </a:r>
            <a:r>
              <a:rPr lang="en-US" dirty="0" smtClean="0"/>
              <a:t>we can </a:t>
            </a:r>
            <a:r>
              <a:rPr lang="en-US" dirty="0"/>
              <a:t>use to summarize large amounts of data quickly. </a:t>
            </a:r>
            <a:r>
              <a:rPr lang="en-US" dirty="0" smtClean="0"/>
              <a:t>We can </a:t>
            </a:r>
            <a:r>
              <a:rPr lang="en-US" dirty="0"/>
              <a:t>rotate rows and columns to see different summaries of the source data, as well as add column and row grand totals</a:t>
            </a:r>
            <a:r>
              <a:rPr lang="en-US" dirty="0" smtClean="0"/>
              <a:t>.</a:t>
            </a:r>
            <a:endParaRPr lang="en-US" dirty="0"/>
          </a:p>
          <a:p>
            <a:pPr marL="342900" indent="-342900">
              <a:buFont typeface="Wingdings" panose="05000000000000000000" pitchFamily="2" charset="2"/>
              <a:buChar char="§"/>
            </a:pPr>
            <a:r>
              <a:rPr lang="en-US" dirty="0" smtClean="0"/>
              <a:t>The </a:t>
            </a:r>
            <a:r>
              <a:rPr lang="en-US" dirty="0"/>
              <a:t>pivot table view is an interactive view that allows you to rotate the rows, columns, and section headings to obtain different perspectives of the data. </a:t>
            </a:r>
          </a:p>
          <a:p>
            <a:pPr marL="342900" indent="-342900">
              <a:buFont typeface="Wingdings" panose="05000000000000000000" pitchFamily="2" charset="2"/>
              <a:buChar char="§"/>
            </a:pPr>
            <a:r>
              <a:rPr lang="en-US" dirty="0" smtClean="0"/>
              <a:t>Pivot </a:t>
            </a:r>
            <a:r>
              <a:rPr lang="en-US" dirty="0"/>
              <a:t>tables are navigable and drillable, and are especially useful for trending and comparative analyses</a:t>
            </a:r>
            <a:r>
              <a:rPr lang="en-US" dirty="0" smtClean="0"/>
              <a:t>.</a:t>
            </a:r>
            <a:endParaRPr lang="en-US" b="1" dirty="0" smtClean="0"/>
          </a:p>
          <a:p>
            <a:pPr algn="ctr"/>
            <a:r>
              <a:rPr lang="en-US" b="1" dirty="0" smtClean="0"/>
              <a:t>  </a:t>
            </a:r>
          </a:p>
        </p:txBody>
      </p:sp>
      <p:sp>
        <p:nvSpPr>
          <p:cNvPr id="3" name="TextBox 2"/>
          <p:cNvSpPr txBox="1"/>
          <p:nvPr/>
        </p:nvSpPr>
        <p:spPr>
          <a:xfrm>
            <a:off x="1380281" y="914400"/>
            <a:ext cx="5867400" cy="523220"/>
          </a:xfrm>
          <a:prstGeom prst="rect">
            <a:avLst/>
          </a:prstGeom>
          <a:noFill/>
        </p:spPr>
        <p:txBody>
          <a:bodyPr wrap="square" rtlCol="0">
            <a:spAutoFit/>
          </a:bodyPr>
          <a:lstStyle/>
          <a:p>
            <a:pPr lvl="1" algn="ctr"/>
            <a:r>
              <a:rPr lang="en-US" sz="2800" dirty="0" smtClean="0">
                <a:latin typeface="Calibri" panose="020F0502020204030204" pitchFamily="34" charset="0"/>
              </a:rPr>
              <a:t>Add &amp; Customize a Pivot Table</a:t>
            </a:r>
            <a:endParaRPr lang="en-US" sz="2800" b="1" i="1" dirty="0">
              <a:latin typeface="Calibri" panose="020F0502020204030204" pitchFamily="34" charset="0"/>
            </a:endParaRP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756" y="3733800"/>
            <a:ext cx="2134444" cy="3069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53</a:t>
            </a:fld>
            <a:endParaRPr lang="en-US"/>
          </a:p>
        </p:txBody>
      </p:sp>
      <p:pic>
        <p:nvPicPr>
          <p:cNvPr id="2"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7025" y="3962400"/>
            <a:ext cx="5315404"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093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762000" y="1600200"/>
            <a:ext cx="7391400" cy="50292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2200" b="1" dirty="0" smtClean="0"/>
              <a:t>  Instructor Demo</a:t>
            </a:r>
          </a:p>
          <a:p>
            <a:pPr algn="ctr"/>
            <a:endParaRPr lang="en-US" b="1" dirty="0" smtClean="0"/>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54</a:t>
            </a:fld>
            <a:endParaRPr lang="en-US"/>
          </a:p>
        </p:txBody>
      </p:sp>
      <p:sp>
        <p:nvSpPr>
          <p:cNvPr id="7" name="TextBox 6"/>
          <p:cNvSpPr txBox="1"/>
          <p:nvPr/>
        </p:nvSpPr>
        <p:spPr>
          <a:xfrm>
            <a:off x="1380281" y="914400"/>
            <a:ext cx="5867400" cy="523220"/>
          </a:xfrm>
          <a:prstGeom prst="rect">
            <a:avLst/>
          </a:prstGeom>
          <a:noFill/>
        </p:spPr>
        <p:txBody>
          <a:bodyPr wrap="square" rtlCol="0">
            <a:spAutoFit/>
          </a:bodyPr>
          <a:lstStyle/>
          <a:p>
            <a:pPr lvl="1" algn="ctr"/>
            <a:r>
              <a:rPr lang="en-US" sz="2800" dirty="0" smtClean="0">
                <a:latin typeface="Calibri" panose="020F0502020204030204" pitchFamily="34" charset="0"/>
              </a:rPr>
              <a:t>Add &amp; Customize a Pivot Table</a:t>
            </a:r>
            <a:endParaRPr lang="en-US" sz="2800" b="1" i="1" dirty="0">
              <a:latin typeface="Calibri" panose="020F0502020204030204" pitchFamily="34" charset="0"/>
            </a:endParaRPr>
          </a:p>
        </p:txBody>
      </p:sp>
    </p:spTree>
    <p:extLst>
      <p:ext uri="{BB962C8B-B14F-4D97-AF65-F5344CB8AC3E}">
        <p14:creationId xmlns:p14="http://schemas.microsoft.com/office/powerpoint/2010/main" val="1475410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2800" b="1" dirty="0" smtClean="0">
                <a:solidFill>
                  <a:srgbClr val="FFFFFF">
                    <a:tint val="75000"/>
                  </a:srgbClr>
                </a:solidFill>
              </a:rPr>
              <a:t>Student </a:t>
            </a:r>
            <a:r>
              <a:rPr lang="en-US" sz="2800" b="1" dirty="0">
                <a:solidFill>
                  <a:srgbClr val="FFFFFF">
                    <a:tint val="75000"/>
                  </a:srgbClr>
                </a:solidFill>
              </a:rPr>
              <a:t>Activity</a:t>
            </a:r>
          </a:p>
          <a:p>
            <a:r>
              <a:rPr lang="en-US" dirty="0"/>
              <a:t>In this exercise we will </a:t>
            </a:r>
            <a:r>
              <a:rPr lang="en-US" dirty="0" smtClean="0"/>
              <a:t>create pivot table on Payroll Summary based on CT_HOLD_RUN_ID and Pay Frequency.</a:t>
            </a:r>
          </a:p>
          <a:p>
            <a:r>
              <a:rPr lang="en-US" dirty="0" smtClean="0"/>
              <a:t>And also we will learn how to add a graph beside Pivot table.</a:t>
            </a:r>
            <a:endParaRPr lang="en-US" dirty="0"/>
          </a:p>
          <a:p>
            <a:endParaRPr lang="en-US" dirty="0"/>
          </a:p>
          <a:p>
            <a:r>
              <a:rPr lang="en-US" dirty="0"/>
              <a:t>To do this: Refer to Guided Exercise </a:t>
            </a:r>
            <a:r>
              <a:rPr lang="en-US" dirty="0" smtClean="0"/>
              <a:t>sections 5.3 &amp; 5.7.</a:t>
            </a:r>
            <a:endParaRPr lang="en-US" dirty="0"/>
          </a:p>
          <a:p>
            <a:r>
              <a:rPr lang="en-US" dirty="0"/>
              <a:t>	</a:t>
            </a:r>
            <a:endParaRPr lang="en-US" dirty="0" smtClean="0"/>
          </a:p>
          <a:p>
            <a:r>
              <a:rPr lang="en-US" dirty="0"/>
              <a:t> </a:t>
            </a:r>
            <a:r>
              <a:rPr lang="en-US" dirty="0" smtClean="0"/>
              <a:t>                     </a:t>
            </a:r>
            <a:endParaRPr lang="en-US" dirty="0"/>
          </a:p>
          <a:p>
            <a:endParaRPr lang="en-US" dirty="0" smtClean="0"/>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55</a:t>
            </a:fld>
            <a:endParaRPr lang="en-US"/>
          </a:p>
        </p:txBody>
      </p:sp>
      <p:sp>
        <p:nvSpPr>
          <p:cNvPr id="7" name="TextBox 6"/>
          <p:cNvSpPr txBox="1"/>
          <p:nvPr/>
        </p:nvSpPr>
        <p:spPr>
          <a:xfrm>
            <a:off x="1380281" y="914400"/>
            <a:ext cx="5867400" cy="523220"/>
          </a:xfrm>
          <a:prstGeom prst="rect">
            <a:avLst/>
          </a:prstGeom>
          <a:noFill/>
        </p:spPr>
        <p:txBody>
          <a:bodyPr wrap="square" rtlCol="0">
            <a:spAutoFit/>
          </a:bodyPr>
          <a:lstStyle/>
          <a:p>
            <a:pPr lvl="1" algn="ctr"/>
            <a:r>
              <a:rPr lang="en-US" sz="2800" dirty="0" smtClean="0">
                <a:latin typeface="Calibri" panose="020F0502020204030204" pitchFamily="34" charset="0"/>
              </a:rPr>
              <a:t>Add &amp; Customize a Pivot Table</a:t>
            </a:r>
            <a:endParaRPr lang="en-US" sz="2800" b="1" i="1" dirty="0">
              <a:latin typeface="Calibri" panose="020F0502020204030204" pitchFamily="34" charset="0"/>
            </a:endParaRPr>
          </a:p>
        </p:txBody>
      </p:sp>
    </p:spTree>
    <p:extLst>
      <p:ext uri="{BB962C8B-B14F-4D97-AF65-F5344CB8AC3E}">
        <p14:creationId xmlns:p14="http://schemas.microsoft.com/office/powerpoint/2010/main" val="101085356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6858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304800" y="1447800"/>
            <a:ext cx="8610600" cy="5181600"/>
          </a:xfrm>
        </p:spPr>
        <p:txBody>
          <a:bodyPr>
            <a:normAutofit/>
          </a:bodyPr>
          <a:lstStyle/>
          <a:p>
            <a:r>
              <a:rPr lang="en-US" dirty="0"/>
              <a:t>Graphs display a graphical representation of the extracted data. You can add a graph view to analysis results, or you can replace the table with a graph</a:t>
            </a:r>
            <a:r>
              <a:rPr lang="en-US" dirty="0" smtClean="0"/>
              <a:t>.</a:t>
            </a:r>
          </a:p>
          <a:p>
            <a:r>
              <a:rPr lang="en-US" dirty="0"/>
              <a:t>The default graph for an analysis is a two-dimensional vertical bar graph, drawn using the attributes and measures that are selected first within the analysis. You can select additional columns to display within a graph based on what is available in the Columns section of the Add/Edit Graph view. </a:t>
            </a:r>
          </a:p>
          <a:p>
            <a:r>
              <a:rPr lang="en-US" dirty="0" smtClean="0"/>
              <a:t>We can </a:t>
            </a:r>
            <a:r>
              <a:rPr lang="en-US" dirty="0"/>
              <a:t>also change the formatting, displayed text, legend, style, and size of a graph, which adjusts the landscape of a dashboard page.</a:t>
            </a:r>
          </a:p>
          <a:p>
            <a:r>
              <a:rPr lang="en-US" dirty="0"/>
              <a:t>	</a:t>
            </a:r>
          </a:p>
          <a:p>
            <a:endParaRPr lang="en-US" dirty="0"/>
          </a:p>
        </p:txBody>
      </p:sp>
      <p:sp>
        <p:nvSpPr>
          <p:cNvPr id="3" name="TextBox 2"/>
          <p:cNvSpPr txBox="1"/>
          <p:nvPr/>
        </p:nvSpPr>
        <p:spPr>
          <a:xfrm>
            <a:off x="1380281" y="914400"/>
            <a:ext cx="5867400" cy="523220"/>
          </a:xfrm>
          <a:prstGeom prst="rect">
            <a:avLst/>
          </a:prstGeom>
          <a:noFill/>
        </p:spPr>
        <p:txBody>
          <a:bodyPr wrap="square" rtlCol="0">
            <a:spAutoFit/>
          </a:bodyPr>
          <a:lstStyle/>
          <a:p>
            <a:pPr lvl="1" algn="ctr"/>
            <a:r>
              <a:rPr lang="en-US" sz="2800" dirty="0" smtClean="0"/>
              <a:t>Add &amp; Format a Graph</a:t>
            </a:r>
            <a:endParaRPr lang="en-US" sz="2800" b="1" i="1" dirty="0"/>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56</a:t>
            </a:fld>
            <a:endParaRPr lang="en-US"/>
          </a:p>
        </p:txBody>
      </p:sp>
      <p:pic>
        <p:nvPicPr>
          <p:cNvPr id="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4760" y="4375533"/>
            <a:ext cx="5940425"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20118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762000" y="1447800"/>
            <a:ext cx="8153400" cy="51816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3000" dirty="0" smtClean="0"/>
              <a:t>  Instructor Demo</a:t>
            </a:r>
          </a:p>
          <a:p>
            <a:pPr algn="ctr"/>
            <a:endParaRPr lang="en-US" b="1" dirty="0" smtClean="0"/>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57</a:t>
            </a:fld>
            <a:endParaRPr lang="en-US"/>
          </a:p>
        </p:txBody>
      </p:sp>
      <p:sp>
        <p:nvSpPr>
          <p:cNvPr id="7" name="TextBox 6"/>
          <p:cNvSpPr txBox="1"/>
          <p:nvPr/>
        </p:nvSpPr>
        <p:spPr>
          <a:xfrm>
            <a:off x="1380281" y="914400"/>
            <a:ext cx="5867400" cy="523220"/>
          </a:xfrm>
          <a:prstGeom prst="rect">
            <a:avLst/>
          </a:prstGeom>
          <a:noFill/>
        </p:spPr>
        <p:txBody>
          <a:bodyPr wrap="square" rtlCol="0">
            <a:spAutoFit/>
          </a:bodyPr>
          <a:lstStyle/>
          <a:p>
            <a:pPr lvl="1" algn="ctr"/>
            <a:r>
              <a:rPr lang="en-US" sz="2800" dirty="0" smtClean="0"/>
              <a:t>Add &amp; Format a Graph</a:t>
            </a:r>
            <a:endParaRPr lang="en-US" sz="2800" b="1" i="1" dirty="0"/>
          </a:p>
        </p:txBody>
      </p:sp>
    </p:spTree>
    <p:extLst>
      <p:ext uri="{BB962C8B-B14F-4D97-AF65-F5344CB8AC3E}">
        <p14:creationId xmlns:p14="http://schemas.microsoft.com/office/powerpoint/2010/main" val="214719511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rPr>
              <a:t>5. Customize Analysis View</a:t>
            </a:r>
            <a:endParaRPr lang="en-US" sz="4000" cap="none" dirty="0"/>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2800" b="1" dirty="0" smtClean="0">
                <a:solidFill>
                  <a:srgbClr val="FFFFFF">
                    <a:tint val="75000"/>
                  </a:srgbClr>
                </a:solidFill>
              </a:rPr>
              <a:t>Student </a:t>
            </a:r>
            <a:r>
              <a:rPr lang="en-US" sz="2800" b="1" dirty="0">
                <a:solidFill>
                  <a:srgbClr val="FFFFFF">
                    <a:tint val="75000"/>
                  </a:srgbClr>
                </a:solidFill>
              </a:rPr>
              <a:t>Activity</a:t>
            </a:r>
          </a:p>
          <a:p>
            <a:r>
              <a:rPr lang="en-US" dirty="0"/>
              <a:t>In this exercise we will </a:t>
            </a:r>
            <a:r>
              <a:rPr lang="en-US" dirty="0" smtClean="0"/>
              <a:t>create vertical bar graph based on Payroll Summary Report.</a:t>
            </a:r>
          </a:p>
          <a:p>
            <a:endParaRPr lang="en-US" dirty="0"/>
          </a:p>
          <a:p>
            <a:r>
              <a:rPr lang="en-US" dirty="0"/>
              <a:t>To do this: Refer to Guided Exercise </a:t>
            </a:r>
            <a:r>
              <a:rPr lang="en-US" dirty="0" smtClean="0"/>
              <a:t>sections 5.4, 5.5 &amp; 5.6.</a:t>
            </a:r>
            <a:endParaRPr lang="en-US" dirty="0"/>
          </a:p>
          <a:p>
            <a:r>
              <a:rPr lang="en-US" dirty="0"/>
              <a:t>	</a:t>
            </a:r>
            <a:endParaRPr lang="en-US" dirty="0" smtClean="0"/>
          </a:p>
          <a:p>
            <a:r>
              <a:rPr lang="en-US" dirty="0"/>
              <a:t> </a:t>
            </a:r>
            <a:r>
              <a:rPr lang="en-US" dirty="0" smtClean="0"/>
              <a:t>                     </a:t>
            </a:r>
            <a:endParaRPr lang="en-US" dirty="0"/>
          </a:p>
          <a:p>
            <a:endParaRPr lang="en-US" dirty="0" smtClean="0"/>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58</a:t>
            </a:fld>
            <a:endParaRPr lang="en-US"/>
          </a:p>
        </p:txBody>
      </p:sp>
      <p:sp>
        <p:nvSpPr>
          <p:cNvPr id="7" name="TextBox 6"/>
          <p:cNvSpPr txBox="1"/>
          <p:nvPr/>
        </p:nvSpPr>
        <p:spPr>
          <a:xfrm>
            <a:off x="1380281" y="914400"/>
            <a:ext cx="5867400" cy="523220"/>
          </a:xfrm>
          <a:prstGeom prst="rect">
            <a:avLst/>
          </a:prstGeom>
          <a:noFill/>
        </p:spPr>
        <p:txBody>
          <a:bodyPr wrap="square" rtlCol="0">
            <a:spAutoFit/>
          </a:bodyPr>
          <a:lstStyle/>
          <a:p>
            <a:pPr lvl="1" algn="ctr"/>
            <a:r>
              <a:rPr lang="en-US" sz="2800" dirty="0" smtClean="0"/>
              <a:t>Add &amp; Format a Graph</a:t>
            </a:r>
            <a:endParaRPr lang="en-US" sz="2800" b="1" i="1" dirty="0"/>
          </a:p>
        </p:txBody>
      </p:sp>
    </p:spTree>
    <p:extLst>
      <p:ext uri="{BB962C8B-B14F-4D97-AF65-F5344CB8AC3E}">
        <p14:creationId xmlns:p14="http://schemas.microsoft.com/office/powerpoint/2010/main" val="85824247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685800"/>
          </a:xfrm>
        </p:spPr>
        <p:txBody>
          <a:bodyPr/>
          <a:lstStyle/>
          <a:p>
            <a:pPr algn="ctr"/>
            <a:r>
              <a:rPr lang="en-US" sz="4000" cap="none" dirty="0">
                <a:solidFill>
                  <a:srgbClr val="FFFFFF"/>
                </a:solidFill>
                <a:latin typeface="Candara"/>
              </a:rPr>
              <a:t>5. Customize Analysis View</a:t>
            </a:r>
            <a:endParaRPr lang="en-US" sz="4000" cap="none" dirty="0">
              <a:latin typeface="+mn-lt"/>
            </a:endParaRPr>
          </a:p>
        </p:txBody>
      </p:sp>
      <p:sp>
        <p:nvSpPr>
          <p:cNvPr id="5" name="Subtitle 4"/>
          <p:cNvSpPr>
            <a:spLocks noGrp="1"/>
          </p:cNvSpPr>
          <p:nvPr>
            <p:ph type="subTitle" idx="1"/>
          </p:nvPr>
        </p:nvSpPr>
        <p:spPr>
          <a:xfrm>
            <a:off x="304800" y="1447800"/>
            <a:ext cx="8610600" cy="5181600"/>
          </a:xfrm>
        </p:spPr>
        <p:txBody>
          <a:bodyPr>
            <a:normAutofit/>
          </a:bodyPr>
          <a:lstStyle/>
          <a:p>
            <a:pPr marL="342900" indent="-342900">
              <a:buFont typeface="Wingdings" panose="05000000000000000000" pitchFamily="2" charset="2"/>
              <a:buChar char="§"/>
            </a:pPr>
            <a:r>
              <a:rPr lang="en-US" dirty="0"/>
              <a:t>A view selector view allows users to select a specific view of the results from among the saved views for an analysis. When placed on a dashboard, the view selector is displayed as a list from which users can choose the view that they want to display below the selector.</a:t>
            </a:r>
          </a:p>
          <a:p>
            <a:pPr marL="342900" indent="-342900">
              <a:buFont typeface="Wingdings" panose="05000000000000000000" pitchFamily="2" charset="2"/>
              <a:buChar char="§"/>
            </a:pPr>
            <a:r>
              <a:rPr lang="en-US" dirty="0" smtClean="0"/>
              <a:t>Generally</a:t>
            </a:r>
            <a:r>
              <a:rPr lang="en-US" dirty="0"/>
              <a:t>, you would include views in the view </a:t>
            </a:r>
            <a:r>
              <a:rPr lang="en-US" dirty="0" smtClean="0"/>
              <a:t>selector</a:t>
            </a:r>
          </a:p>
          <a:p>
            <a:r>
              <a:rPr lang="en-US" dirty="0" smtClean="0"/>
              <a:t>       that </a:t>
            </a:r>
            <a:r>
              <a:rPr lang="en-US" dirty="0"/>
              <a:t>are not being displayed in the Compound Layout </a:t>
            </a:r>
            <a:endParaRPr lang="en-US" dirty="0" smtClean="0"/>
          </a:p>
          <a:p>
            <a:r>
              <a:rPr lang="en-US" dirty="0"/>
              <a:t> </a:t>
            </a:r>
            <a:r>
              <a:rPr lang="en-US" dirty="0" smtClean="0"/>
              <a:t>      view</a:t>
            </a:r>
            <a:r>
              <a:rPr lang="en-US" dirty="0"/>
              <a:t>. </a:t>
            </a:r>
            <a:endParaRPr lang="en-US" dirty="0" smtClean="0"/>
          </a:p>
          <a:p>
            <a:pPr marL="342900" indent="-342900">
              <a:buFont typeface="Wingdings" panose="05000000000000000000" pitchFamily="2" charset="2"/>
              <a:buChar char="§"/>
            </a:pPr>
            <a:r>
              <a:rPr lang="en-US" dirty="0" smtClean="0"/>
              <a:t>For </a:t>
            </a:r>
            <a:r>
              <a:rPr lang="en-US" dirty="0"/>
              <a:t>example, you might create a table, graph, gauge, </a:t>
            </a:r>
            <a:endParaRPr lang="en-US" dirty="0" smtClean="0"/>
          </a:p>
          <a:p>
            <a:r>
              <a:rPr lang="en-US" dirty="0" smtClean="0"/>
              <a:t>       and </a:t>
            </a:r>
            <a:r>
              <a:rPr lang="en-US" dirty="0"/>
              <a:t>view selector view for an analysis, but include only </a:t>
            </a:r>
            <a:endParaRPr lang="en-US" dirty="0" smtClean="0"/>
          </a:p>
          <a:p>
            <a:r>
              <a:rPr lang="en-US" dirty="0"/>
              <a:t> </a:t>
            </a:r>
            <a:r>
              <a:rPr lang="en-US" dirty="0" smtClean="0"/>
              <a:t>      the </a:t>
            </a:r>
            <a:r>
              <a:rPr lang="en-US" dirty="0"/>
              <a:t>table and view selector view on the Compound </a:t>
            </a:r>
            <a:endParaRPr lang="en-US" dirty="0" smtClean="0"/>
          </a:p>
          <a:p>
            <a:r>
              <a:rPr lang="en-US" dirty="0"/>
              <a:t> </a:t>
            </a:r>
            <a:r>
              <a:rPr lang="en-US" dirty="0" smtClean="0"/>
              <a:t>      Layout </a:t>
            </a:r>
            <a:r>
              <a:rPr lang="en-US" dirty="0"/>
              <a:t>view. When the analysis is </a:t>
            </a:r>
            <a:r>
              <a:rPr lang="en-US" dirty="0" smtClean="0"/>
              <a:t>displayed </a:t>
            </a:r>
            <a:r>
              <a:rPr lang="en-US" dirty="0"/>
              <a:t>on a </a:t>
            </a:r>
            <a:endParaRPr lang="en-US" dirty="0" smtClean="0"/>
          </a:p>
          <a:p>
            <a:r>
              <a:rPr lang="en-US" dirty="0"/>
              <a:t> </a:t>
            </a:r>
            <a:r>
              <a:rPr lang="en-US" dirty="0" smtClean="0"/>
              <a:t>      dashboard </a:t>
            </a:r>
            <a:r>
              <a:rPr lang="en-US" dirty="0"/>
              <a:t>page, users can select the graph or gauge </a:t>
            </a:r>
            <a:endParaRPr lang="en-US" dirty="0" smtClean="0"/>
          </a:p>
          <a:p>
            <a:r>
              <a:rPr lang="en-US" dirty="0"/>
              <a:t> </a:t>
            </a:r>
            <a:r>
              <a:rPr lang="en-US" dirty="0" smtClean="0"/>
              <a:t>      view </a:t>
            </a:r>
            <a:r>
              <a:rPr lang="en-US" dirty="0"/>
              <a:t>from the view selector view.</a:t>
            </a:r>
          </a:p>
          <a:p>
            <a:r>
              <a:rPr lang="en-US" dirty="0"/>
              <a:t>	</a:t>
            </a:r>
          </a:p>
          <a:p>
            <a:endParaRPr lang="en-US" dirty="0"/>
          </a:p>
        </p:txBody>
      </p:sp>
      <p:sp>
        <p:nvSpPr>
          <p:cNvPr id="3" name="TextBox 2"/>
          <p:cNvSpPr txBox="1"/>
          <p:nvPr/>
        </p:nvSpPr>
        <p:spPr>
          <a:xfrm>
            <a:off x="1380281" y="914400"/>
            <a:ext cx="5867400" cy="430887"/>
          </a:xfrm>
          <a:prstGeom prst="rect">
            <a:avLst/>
          </a:prstGeom>
          <a:noFill/>
        </p:spPr>
        <p:txBody>
          <a:bodyPr wrap="square" rtlCol="0">
            <a:spAutoFit/>
          </a:bodyPr>
          <a:lstStyle/>
          <a:p>
            <a:pPr lvl="1" algn="ctr"/>
            <a:r>
              <a:rPr lang="en-US" sz="2200" dirty="0" smtClean="0">
                <a:latin typeface="Calibri" panose="020F0502020204030204" pitchFamily="34" charset="0"/>
              </a:rPr>
              <a:t>View Selector</a:t>
            </a:r>
            <a:endParaRPr lang="en-US" sz="2200" b="1" i="1" dirty="0">
              <a:latin typeface="Calibri" panose="020F0502020204030204" pitchFamily="34" charset="0"/>
            </a:endParaRP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59</a:t>
            </a:fld>
            <a:endParaRPr lang="en-US"/>
          </a:p>
        </p:txBody>
      </p:sp>
      <p:pic>
        <p:nvPicPr>
          <p:cNvPr id="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1" y="2667000"/>
            <a:ext cx="24384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905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762000" y="-76200"/>
            <a:ext cx="7391400" cy="609600"/>
          </a:xfrm>
        </p:spPr>
        <p:txBody>
          <a:bodyPr/>
          <a:lstStyle/>
          <a:p>
            <a:pPr algn="ctr"/>
            <a:r>
              <a:rPr lang="en-US" sz="4000" cap="none" dirty="0">
                <a:solidFill>
                  <a:srgbClr val="FFFFFF"/>
                </a:solidFill>
                <a:latin typeface="Candara"/>
              </a:rPr>
              <a:t>1. Course Introduction</a:t>
            </a:r>
          </a:p>
        </p:txBody>
      </p:sp>
      <p:sp>
        <p:nvSpPr>
          <p:cNvPr id="8" name="Footer Placeholder 1"/>
          <p:cNvSpPr>
            <a:spLocks noGrp="1"/>
          </p:cNvSpPr>
          <p:nvPr>
            <p:ph type="ftr" sz="quarter" idx="12"/>
          </p:nvPr>
        </p:nvSpPr>
        <p:spPr>
          <a:xfrm>
            <a:off x="0" y="6492875"/>
            <a:ext cx="5102352" cy="365125"/>
          </a:xfrm>
        </p:spPr>
        <p:txBody>
          <a:bodyPr/>
          <a:lstStyle/>
          <a:p>
            <a:r>
              <a:rPr lang="en-US" smtClean="0"/>
              <a:t>Copyright © 2002-2016 State of Connecticut</a:t>
            </a:r>
            <a:endParaRPr lang="en-US"/>
          </a:p>
        </p:txBody>
      </p:sp>
      <p:sp>
        <p:nvSpPr>
          <p:cNvPr id="9" name="Slide Number Placeholder 2"/>
          <p:cNvSpPr>
            <a:spLocks noGrp="1"/>
          </p:cNvSpPr>
          <p:nvPr>
            <p:ph type="sldNum" sz="quarter" idx="11"/>
          </p:nvPr>
        </p:nvSpPr>
        <p:spPr>
          <a:xfrm>
            <a:off x="8713760" y="6466855"/>
            <a:ext cx="384048" cy="365125"/>
          </a:xfrm>
        </p:spPr>
        <p:txBody>
          <a:bodyPr/>
          <a:lstStyle/>
          <a:p>
            <a:fld id="{3692DC17-4320-456A-B7B9-D6C00D9F246E}" type="slidenum">
              <a:rPr lang="en-US" smtClean="0"/>
              <a:t>6</a:t>
            </a:fld>
            <a:endParaRPr lang="en-US" dirty="0"/>
          </a:p>
        </p:txBody>
      </p:sp>
      <p:sp>
        <p:nvSpPr>
          <p:cNvPr id="4" name="TextBox 3"/>
          <p:cNvSpPr txBox="1"/>
          <p:nvPr/>
        </p:nvSpPr>
        <p:spPr>
          <a:xfrm>
            <a:off x="3200400" y="673084"/>
            <a:ext cx="2362200" cy="523220"/>
          </a:xfrm>
          <a:prstGeom prst="rect">
            <a:avLst/>
          </a:prstGeom>
          <a:noFill/>
        </p:spPr>
        <p:txBody>
          <a:bodyPr wrap="square" rtlCol="0">
            <a:spAutoFit/>
          </a:bodyPr>
          <a:lstStyle/>
          <a:p>
            <a:pPr algn="ctr"/>
            <a:r>
              <a:rPr lang="en-US" sz="2800" dirty="0" smtClean="0"/>
              <a:t>Dashboard</a:t>
            </a:r>
          </a:p>
        </p:txBody>
      </p:sp>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087" y="1905000"/>
            <a:ext cx="8591721"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60551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696200" cy="914400"/>
          </a:xfrm>
        </p:spPr>
        <p:txBody>
          <a:bodyPr/>
          <a:lstStyle/>
          <a:p>
            <a:pPr algn="ctr"/>
            <a:r>
              <a:rPr lang="en-US" sz="4000" cap="none" dirty="0">
                <a:solidFill>
                  <a:srgbClr val="FFFFFF"/>
                </a:solidFill>
                <a:latin typeface="Calibri" panose="020F0502020204030204" pitchFamily="34" charset="0"/>
              </a:rPr>
              <a:t>5. Customize Analysis View</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762000" y="1345287"/>
            <a:ext cx="7924800" cy="5284113"/>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3000" b="1" i="0" dirty="0" smtClean="0">
                <a:latin typeface="Calibri" panose="020F0502020204030204" pitchFamily="34" charset="0"/>
              </a:rPr>
              <a:t>  Instructor Demo</a:t>
            </a:r>
          </a:p>
          <a:p>
            <a:pPr algn="ctr"/>
            <a:endParaRPr lang="en-US" b="1" dirty="0" smtClean="0"/>
          </a:p>
        </p:txBody>
      </p:sp>
      <p:sp>
        <p:nvSpPr>
          <p:cNvPr id="3" name="TextBox 2"/>
          <p:cNvSpPr txBox="1"/>
          <p:nvPr/>
        </p:nvSpPr>
        <p:spPr>
          <a:xfrm>
            <a:off x="1752600" y="914400"/>
            <a:ext cx="5334000" cy="430887"/>
          </a:xfrm>
          <a:prstGeom prst="rect">
            <a:avLst/>
          </a:prstGeom>
          <a:noFill/>
        </p:spPr>
        <p:txBody>
          <a:bodyPr wrap="square" rtlCol="0">
            <a:spAutoFit/>
          </a:bodyPr>
          <a:lstStyle/>
          <a:p>
            <a:pPr lvl="1" algn="ctr"/>
            <a:r>
              <a:rPr lang="en-US" sz="2200" dirty="0" smtClean="0">
                <a:latin typeface="Calibri" panose="020F0502020204030204" pitchFamily="34" charset="0"/>
              </a:rPr>
              <a:t>View </a:t>
            </a:r>
            <a:r>
              <a:rPr lang="en-US" sz="2200" dirty="0">
                <a:latin typeface="Calibri" panose="020F0502020204030204" pitchFamily="34" charset="0"/>
              </a:rPr>
              <a:t>Selector</a:t>
            </a:r>
            <a:endParaRPr lang="en-US" sz="2200" b="1" i="1" dirty="0">
              <a:latin typeface="Calibri" panose="020F0502020204030204" pitchFamily="34" charset="0"/>
            </a:endParaRPr>
          </a:p>
        </p:txBody>
      </p:sp>
      <p:sp>
        <p:nvSpPr>
          <p:cNvPr id="11" name="Footer Placeholder 10"/>
          <p:cNvSpPr>
            <a:spLocks noGrp="1"/>
          </p:cNvSpPr>
          <p:nvPr>
            <p:ph type="ftr" sz="quarter" idx="12"/>
          </p:nvPr>
        </p:nvSpPr>
        <p:spPr/>
        <p:txBody>
          <a:bodyPr/>
          <a:lstStyle/>
          <a:p>
            <a:r>
              <a:rPr lang="en-US" smtClean="0"/>
              <a:t>Copyright © 2002-2016 State of Connecticut</a:t>
            </a:r>
            <a:endParaRPr lang="en-US"/>
          </a:p>
        </p:txBody>
      </p:sp>
      <p:sp>
        <p:nvSpPr>
          <p:cNvPr id="12" name="Slide Number Placeholder 11"/>
          <p:cNvSpPr>
            <a:spLocks noGrp="1"/>
          </p:cNvSpPr>
          <p:nvPr>
            <p:ph type="sldNum" sz="quarter" idx="11"/>
          </p:nvPr>
        </p:nvSpPr>
        <p:spPr/>
        <p:txBody>
          <a:bodyPr/>
          <a:lstStyle/>
          <a:p>
            <a:fld id="{3692DC17-4320-456A-B7B9-D6C00D9F246E}" type="slidenum">
              <a:rPr lang="en-US" smtClean="0"/>
              <a:t>60</a:t>
            </a:fld>
            <a:endParaRPr lang="en-US"/>
          </a:p>
        </p:txBody>
      </p:sp>
    </p:spTree>
    <p:extLst>
      <p:ext uri="{BB962C8B-B14F-4D97-AF65-F5344CB8AC3E}">
        <p14:creationId xmlns:p14="http://schemas.microsoft.com/office/powerpoint/2010/main" val="3486853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libri" panose="020F0502020204030204" pitchFamily="34" charset="0"/>
              </a:rPr>
              <a:t>5. Customize Analysis View</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762000" y="1600200"/>
            <a:ext cx="7620000" cy="5029200"/>
          </a:xfrm>
        </p:spPr>
        <p:txBody>
          <a:bodyPr/>
          <a:lstStyle/>
          <a:p>
            <a:pPr algn="ctr"/>
            <a:endParaRPr lang="en-US" b="1" dirty="0" smtClean="0"/>
          </a:p>
          <a:p>
            <a:pPr lvl="0" algn="ctr"/>
            <a:r>
              <a:rPr lang="en-US" sz="3000" i="0" dirty="0" smtClean="0">
                <a:solidFill>
                  <a:srgbClr val="FFFFFF">
                    <a:tint val="75000"/>
                  </a:srgbClr>
                </a:solidFill>
                <a:latin typeface="Calibri" panose="020F0502020204030204" pitchFamily="34" charset="0"/>
              </a:rPr>
              <a:t>Student </a:t>
            </a:r>
            <a:r>
              <a:rPr lang="en-US" sz="3000"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create view selector and add multiple views.</a:t>
            </a:r>
          </a:p>
          <a:p>
            <a:endParaRPr lang="en-US" i="0" dirty="0">
              <a:latin typeface="Calibri" panose="020F0502020204030204" pitchFamily="34" charset="0"/>
            </a:endParaRPr>
          </a:p>
          <a:p>
            <a:r>
              <a:rPr lang="en-US" dirty="0"/>
              <a:t>To do this: Refer to Guided Exercise section </a:t>
            </a:r>
            <a:r>
              <a:rPr lang="en-US" dirty="0" smtClean="0"/>
              <a:t>5.8.</a:t>
            </a:r>
            <a:endParaRPr lang="en-US" dirty="0"/>
          </a:p>
          <a:p>
            <a:r>
              <a:rPr lang="en-US" dirty="0" smtClean="0"/>
              <a:t>                      </a:t>
            </a:r>
            <a:endParaRPr lang="en-US" dirty="0"/>
          </a:p>
          <a:p>
            <a:endParaRPr lang="en-US" dirty="0" smtClean="0"/>
          </a:p>
        </p:txBody>
      </p:sp>
      <p:sp>
        <p:nvSpPr>
          <p:cNvPr id="3" name="TextBox 2"/>
          <p:cNvSpPr txBox="1"/>
          <p:nvPr/>
        </p:nvSpPr>
        <p:spPr>
          <a:xfrm>
            <a:off x="1371600" y="914399"/>
            <a:ext cx="5715000" cy="430887"/>
          </a:xfrm>
          <a:prstGeom prst="rect">
            <a:avLst/>
          </a:prstGeom>
          <a:noFill/>
        </p:spPr>
        <p:txBody>
          <a:bodyPr wrap="square" rtlCol="0">
            <a:spAutoFit/>
          </a:bodyPr>
          <a:lstStyle/>
          <a:p>
            <a:pPr lvl="1" algn="ctr"/>
            <a:r>
              <a:rPr lang="en-US" sz="2200" dirty="0" smtClean="0">
                <a:latin typeface="Calibri" panose="020F0502020204030204" pitchFamily="34" charset="0"/>
              </a:rPr>
              <a:t>View </a:t>
            </a:r>
            <a:r>
              <a:rPr lang="en-US" sz="2200" dirty="0">
                <a:latin typeface="Calibri" panose="020F0502020204030204" pitchFamily="34" charset="0"/>
              </a:rPr>
              <a:t>Selector</a:t>
            </a:r>
            <a:endParaRPr lang="en-US" sz="2200" b="1" i="1" dirty="0">
              <a:latin typeface="Calibri" panose="020F0502020204030204" pitchFamily="34" charset="0"/>
            </a:endParaRP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61</a:t>
            </a:fld>
            <a:endParaRPr lang="en-US"/>
          </a:p>
        </p:txBody>
      </p:sp>
    </p:spTree>
    <p:extLst>
      <p:ext uri="{BB962C8B-B14F-4D97-AF65-F5344CB8AC3E}">
        <p14:creationId xmlns:p14="http://schemas.microsoft.com/office/powerpoint/2010/main" val="92872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76200"/>
            <a:ext cx="7010399" cy="685800"/>
          </a:xfrm>
        </p:spPr>
        <p:txBody>
          <a:bodyPr/>
          <a:lstStyle/>
          <a:p>
            <a:pPr algn="ctr"/>
            <a:r>
              <a:rPr lang="en-US" sz="4000" cap="none" dirty="0">
                <a:solidFill>
                  <a:srgbClr val="FFFFFF"/>
                </a:solidFill>
                <a:latin typeface="Calibri" panose="020F0502020204030204" pitchFamily="34" charset="0"/>
              </a:rPr>
              <a:t>5. Customize Analysis View</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304800" y="1447800"/>
            <a:ext cx="8610600" cy="5181600"/>
          </a:xfrm>
        </p:spPr>
        <p:txBody>
          <a:bodyPr>
            <a:normAutofit/>
          </a:bodyPr>
          <a:lstStyle/>
          <a:p>
            <a:pPr marL="342900" indent="-342900">
              <a:buFont typeface="Wingdings" panose="05000000000000000000" pitchFamily="2" charset="2"/>
              <a:buChar char="§"/>
            </a:pPr>
            <a:r>
              <a:rPr lang="en-US" i="0" dirty="0">
                <a:latin typeface="Calibri" panose="020F0502020204030204" pitchFamily="34" charset="0"/>
              </a:rPr>
              <a:t>The Column Selector view allows you to change dynamically which columns display in an analysis. One column selector can be attached to each column in a specific analysis, and multiple columns (attributes) can be attached to each column selector.</a:t>
            </a:r>
          </a:p>
          <a:p>
            <a:pPr marL="342900" indent="-342900">
              <a:buFont typeface="Wingdings" panose="05000000000000000000" pitchFamily="2" charset="2"/>
              <a:buChar char="§"/>
            </a:pPr>
            <a:r>
              <a:rPr lang="en-US" i="0" dirty="0">
                <a:latin typeface="Calibri" panose="020F0502020204030204" pitchFamily="34" charset="0"/>
              </a:rPr>
              <a:t>Selecting a column enables you to analyze data along several attributes and/or metrics. It also enables you to configure the column order within a dashboard to display data in a clearer layout</a:t>
            </a:r>
            <a:r>
              <a:rPr lang="en-US" i="0" dirty="0" smtClean="0">
                <a:latin typeface="Calibri" panose="020F0502020204030204" pitchFamily="34" charset="0"/>
              </a:rPr>
              <a:t>.</a:t>
            </a:r>
            <a:endParaRPr lang="en-US" i="0" dirty="0">
              <a:latin typeface="Calibri" panose="020F0502020204030204" pitchFamily="34" charset="0"/>
            </a:endParaRPr>
          </a:p>
          <a:p>
            <a:endParaRPr lang="en-US" dirty="0"/>
          </a:p>
        </p:txBody>
      </p:sp>
      <p:sp>
        <p:nvSpPr>
          <p:cNvPr id="3" name="TextBox 2"/>
          <p:cNvSpPr txBox="1"/>
          <p:nvPr/>
        </p:nvSpPr>
        <p:spPr>
          <a:xfrm>
            <a:off x="1380281" y="914400"/>
            <a:ext cx="5867400" cy="369332"/>
          </a:xfrm>
          <a:prstGeom prst="rect">
            <a:avLst/>
          </a:prstGeom>
          <a:noFill/>
        </p:spPr>
        <p:txBody>
          <a:bodyPr wrap="square" rtlCol="0">
            <a:spAutoFit/>
          </a:bodyPr>
          <a:lstStyle/>
          <a:p>
            <a:pPr lvl="1" algn="ctr"/>
            <a:r>
              <a:rPr lang="en-US" dirty="0" smtClean="0">
                <a:latin typeface="Calibri" panose="020F0502020204030204" pitchFamily="34" charset="0"/>
              </a:rPr>
              <a:t>Column Selector</a:t>
            </a:r>
            <a:endParaRPr lang="en-US" sz="2000" b="1" i="1" dirty="0">
              <a:latin typeface="Calibri" panose="020F0502020204030204" pitchFamily="34" charset="0"/>
            </a:endParaRP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62</a:t>
            </a:fld>
            <a:endParaRPr lang="en-US"/>
          </a:p>
        </p:txBody>
      </p:sp>
      <p:pic>
        <p:nvPicPr>
          <p:cNvPr id="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114800"/>
            <a:ext cx="4873625"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8952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914400"/>
          </a:xfrm>
        </p:spPr>
        <p:txBody>
          <a:bodyPr/>
          <a:lstStyle/>
          <a:p>
            <a:pPr algn="ctr"/>
            <a:r>
              <a:rPr lang="en-US" sz="4000" cap="none" dirty="0">
                <a:solidFill>
                  <a:srgbClr val="FFFFFF"/>
                </a:solidFill>
                <a:latin typeface="Calibri" panose="020F0502020204030204" pitchFamily="34" charset="0"/>
              </a:rPr>
              <a:t>5. Customize Analysis View</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228600" y="1447800"/>
            <a:ext cx="8610600" cy="51816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3000" b="1" i="0" dirty="0" smtClean="0">
                <a:latin typeface="Calibri" panose="020F0502020204030204" pitchFamily="34" charset="0"/>
              </a:rPr>
              <a:t>  Instructor Demo</a:t>
            </a:r>
          </a:p>
          <a:p>
            <a:pPr algn="ctr"/>
            <a:endParaRPr lang="en-US" b="1" dirty="0" smtClean="0"/>
          </a:p>
        </p:txBody>
      </p:sp>
      <p:sp>
        <p:nvSpPr>
          <p:cNvPr id="3" name="TextBox 2"/>
          <p:cNvSpPr txBox="1"/>
          <p:nvPr/>
        </p:nvSpPr>
        <p:spPr>
          <a:xfrm>
            <a:off x="1447800" y="909577"/>
            <a:ext cx="5715000" cy="430887"/>
          </a:xfrm>
          <a:prstGeom prst="rect">
            <a:avLst/>
          </a:prstGeom>
          <a:noFill/>
        </p:spPr>
        <p:txBody>
          <a:bodyPr wrap="square" rtlCol="0">
            <a:spAutoFit/>
          </a:bodyPr>
          <a:lstStyle/>
          <a:p>
            <a:pPr lvl="1" algn="ctr"/>
            <a:r>
              <a:rPr lang="en-US" sz="2200" dirty="0" smtClean="0">
                <a:latin typeface="Calibri" panose="020F0502020204030204" pitchFamily="34" charset="0"/>
              </a:rPr>
              <a:t>Column </a:t>
            </a:r>
            <a:r>
              <a:rPr lang="en-US" sz="2200" dirty="0">
                <a:latin typeface="Calibri" panose="020F0502020204030204" pitchFamily="34" charset="0"/>
              </a:rPr>
              <a:t>Selector</a:t>
            </a:r>
            <a:endParaRPr lang="en-US" sz="2200" b="1" i="1" dirty="0">
              <a:latin typeface="Calibri" panose="020F0502020204030204" pitchFamily="34" charset="0"/>
            </a:endParaRP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63</a:t>
            </a:fld>
            <a:endParaRPr lang="en-US"/>
          </a:p>
        </p:txBody>
      </p:sp>
    </p:spTree>
    <p:extLst>
      <p:ext uri="{BB962C8B-B14F-4D97-AF65-F5344CB8AC3E}">
        <p14:creationId xmlns:p14="http://schemas.microsoft.com/office/powerpoint/2010/main" val="268326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9737"/>
            <a:ext cx="7010399" cy="732263"/>
          </a:xfrm>
        </p:spPr>
        <p:txBody>
          <a:bodyPr/>
          <a:lstStyle/>
          <a:p>
            <a:pPr algn="ctr"/>
            <a:r>
              <a:rPr lang="en-US" sz="4000" cap="none" dirty="0">
                <a:solidFill>
                  <a:srgbClr val="FFFFFF"/>
                </a:solidFill>
                <a:latin typeface="Calibri" panose="020F0502020204030204" pitchFamily="34" charset="0"/>
              </a:rPr>
              <a:t>5. Customize Analysis View</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762000" y="1600200"/>
            <a:ext cx="8229600" cy="5029200"/>
          </a:xfrm>
        </p:spPr>
        <p:txBody>
          <a:bodyPr/>
          <a:lstStyle/>
          <a:p>
            <a:pPr algn="ctr"/>
            <a:endParaRPr lang="en-US" b="1" dirty="0" smtClean="0"/>
          </a:p>
          <a:p>
            <a:pPr lvl="0" algn="ctr"/>
            <a:r>
              <a:rPr lang="en-US" sz="3000" i="0" dirty="0" smtClean="0">
                <a:solidFill>
                  <a:srgbClr val="FFFFFF">
                    <a:tint val="75000"/>
                  </a:srgbClr>
                </a:solidFill>
                <a:latin typeface="Calibri" panose="020F0502020204030204" pitchFamily="34" charset="0"/>
              </a:rPr>
              <a:t>Student </a:t>
            </a:r>
            <a:r>
              <a:rPr lang="en-US" sz="3000"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create Column  Selector </a:t>
            </a:r>
            <a:r>
              <a:rPr lang="en-US" i="0" dirty="0">
                <a:latin typeface="Calibri" panose="020F0502020204030204" pitchFamily="34" charset="0"/>
              </a:rPr>
              <a:t> </a:t>
            </a:r>
            <a:r>
              <a:rPr lang="en-US" i="0" dirty="0" smtClean="0">
                <a:latin typeface="Calibri" panose="020F0502020204030204" pitchFamily="34" charset="0"/>
              </a:rPr>
              <a:t>on CT_HOLD_RUN_ID with Agency and Job Description.</a:t>
            </a:r>
          </a:p>
          <a:p>
            <a:endParaRPr lang="en-US" i="0" dirty="0">
              <a:latin typeface="Calibri" panose="020F0502020204030204" pitchFamily="34" charset="0"/>
            </a:endParaRPr>
          </a:p>
          <a:p>
            <a:r>
              <a:rPr lang="en-US" dirty="0"/>
              <a:t>To do this: Refer to Guided Exercise section </a:t>
            </a:r>
            <a:r>
              <a:rPr lang="en-US" dirty="0" smtClean="0"/>
              <a:t>5.9</a:t>
            </a:r>
            <a:r>
              <a:rPr lang="en-US" dirty="0" smtClean="0">
                <a:latin typeface="Calibri" panose="020F0502020204030204" pitchFamily="34" charset="0"/>
              </a:rPr>
              <a:t>                      </a:t>
            </a:r>
            <a:endParaRPr lang="en-US" dirty="0">
              <a:latin typeface="Calibri" panose="020F0502020204030204" pitchFamily="34" charset="0"/>
            </a:endParaRPr>
          </a:p>
          <a:p>
            <a:endParaRPr lang="en-US" dirty="0" smtClean="0"/>
          </a:p>
        </p:txBody>
      </p:sp>
      <p:sp>
        <p:nvSpPr>
          <p:cNvPr id="3" name="TextBox 2"/>
          <p:cNvSpPr txBox="1"/>
          <p:nvPr/>
        </p:nvSpPr>
        <p:spPr>
          <a:xfrm>
            <a:off x="1371600" y="914400"/>
            <a:ext cx="5867400" cy="430887"/>
          </a:xfrm>
          <a:prstGeom prst="rect">
            <a:avLst/>
          </a:prstGeom>
          <a:noFill/>
        </p:spPr>
        <p:txBody>
          <a:bodyPr wrap="square" rtlCol="0">
            <a:spAutoFit/>
          </a:bodyPr>
          <a:lstStyle/>
          <a:p>
            <a:pPr lvl="1" algn="ctr"/>
            <a:r>
              <a:rPr lang="en-US" sz="2200" dirty="0" smtClean="0">
                <a:latin typeface="Calibri" panose="020F0502020204030204" pitchFamily="34" charset="0"/>
              </a:rPr>
              <a:t>Column </a:t>
            </a:r>
            <a:r>
              <a:rPr lang="en-US" sz="2200" dirty="0">
                <a:latin typeface="Calibri" panose="020F0502020204030204" pitchFamily="34" charset="0"/>
              </a:rPr>
              <a:t>Selector</a:t>
            </a:r>
            <a:endParaRPr lang="en-US" sz="2200" b="1" i="1" dirty="0">
              <a:latin typeface="Calibri" panose="020F0502020204030204" pitchFamily="34" charset="0"/>
            </a:endParaRP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64</a:t>
            </a:fld>
            <a:endParaRPr lang="en-US"/>
          </a:p>
        </p:txBody>
      </p:sp>
    </p:spTree>
    <p:extLst>
      <p:ext uri="{BB962C8B-B14F-4D97-AF65-F5344CB8AC3E}">
        <p14:creationId xmlns:p14="http://schemas.microsoft.com/office/powerpoint/2010/main" val="2750019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04800" y="1447800"/>
            <a:ext cx="8610600" cy="5181600"/>
          </a:xfrm>
        </p:spPr>
        <p:txBody>
          <a:bodyPr>
            <a:normAutofit/>
          </a:bodyPr>
          <a:lstStyle/>
          <a:p>
            <a:r>
              <a:rPr lang="en-US" i="0" dirty="0" smtClean="0">
                <a:latin typeface="Calibri" panose="020F0502020204030204" pitchFamily="34" charset="0"/>
              </a:rPr>
              <a:t>This Functionality shows </a:t>
            </a:r>
            <a:r>
              <a:rPr lang="en-US" i="0" dirty="0">
                <a:latin typeface="Calibri" panose="020F0502020204030204" pitchFamily="34" charset="0"/>
              </a:rPr>
              <a:t>you how to build and use actions to provide </a:t>
            </a:r>
            <a:endParaRPr lang="en-US" i="0" dirty="0" smtClean="0">
              <a:latin typeface="Calibri" panose="020F0502020204030204" pitchFamily="34" charset="0"/>
            </a:endParaRPr>
          </a:p>
          <a:p>
            <a:r>
              <a:rPr lang="en-US" i="0" dirty="0" smtClean="0">
                <a:latin typeface="Calibri" panose="020F0502020204030204" pitchFamily="34" charset="0"/>
              </a:rPr>
              <a:t>guided </a:t>
            </a:r>
            <a:r>
              <a:rPr lang="en-US" i="0" dirty="0">
                <a:latin typeface="Calibri" panose="020F0502020204030204" pitchFamily="34" charset="0"/>
              </a:rPr>
              <a:t>navigation, </a:t>
            </a:r>
            <a:r>
              <a:rPr lang="en-US" i="0" dirty="0" smtClean="0">
                <a:latin typeface="Calibri" panose="020F0502020204030204" pitchFamily="34" charset="0"/>
              </a:rPr>
              <a:t> link </a:t>
            </a:r>
            <a:r>
              <a:rPr lang="en-US" i="0" dirty="0">
                <a:latin typeface="Calibri" panose="020F0502020204030204" pitchFamily="34" charset="0"/>
              </a:rPr>
              <a:t>to external web content, </a:t>
            </a:r>
            <a:r>
              <a:rPr lang="en-US" i="0" dirty="0" smtClean="0">
                <a:latin typeface="Calibri" panose="020F0502020204030204" pitchFamily="34" charset="0"/>
              </a:rPr>
              <a:t>and </a:t>
            </a:r>
            <a:r>
              <a:rPr lang="en-US" i="0" dirty="0">
                <a:latin typeface="Calibri" panose="020F0502020204030204" pitchFamily="34" charset="0"/>
              </a:rPr>
              <a:t>invoke web services. </a:t>
            </a:r>
            <a:endParaRPr lang="en-US" i="0" dirty="0" smtClean="0">
              <a:latin typeface="Calibri" panose="020F0502020204030204" pitchFamily="34" charset="0"/>
            </a:endParaRPr>
          </a:p>
          <a:p>
            <a:endParaRPr lang="en-US" dirty="0" smtClean="0"/>
          </a:p>
        </p:txBody>
      </p:sp>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65</a:t>
            </a:fld>
            <a:endParaRPr lang="en-US"/>
          </a:p>
        </p:txBody>
      </p:sp>
      <p:pic>
        <p:nvPicPr>
          <p:cNvPr id="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504" y="2509882"/>
            <a:ext cx="38401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051" y="2477984"/>
            <a:ext cx="4552453" cy="312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85800" y="152400"/>
            <a:ext cx="7315200" cy="707886"/>
          </a:xfrm>
          <a:prstGeom prst="rect">
            <a:avLst/>
          </a:prstGeom>
          <a:noFill/>
        </p:spPr>
        <p:txBody>
          <a:bodyPr wrap="square" rtlCol="0">
            <a:spAutoFit/>
          </a:bodyPr>
          <a:lstStyle/>
          <a:p>
            <a:pPr algn="ctr"/>
            <a:r>
              <a:rPr lang="en-US" sz="4000" dirty="0" smtClean="0"/>
              <a:t>6. Drill Down Functionality</a:t>
            </a:r>
            <a:endParaRPr lang="en-US" sz="4000" dirty="0"/>
          </a:p>
        </p:txBody>
      </p:sp>
    </p:spTree>
    <p:extLst>
      <p:ext uri="{BB962C8B-B14F-4D97-AF65-F5344CB8AC3E}">
        <p14:creationId xmlns:p14="http://schemas.microsoft.com/office/powerpoint/2010/main" val="271196506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 y="1447800"/>
            <a:ext cx="8610600" cy="5181600"/>
          </a:xfrm>
        </p:spPr>
        <p:txBody>
          <a:bodyPr/>
          <a:lstStyle/>
          <a:p>
            <a:pPr algn="ctr"/>
            <a:endParaRPr lang="en-US" b="1" dirty="0" smtClean="0"/>
          </a:p>
          <a:p>
            <a:pPr algn="ctr"/>
            <a:endParaRPr lang="en-US" b="1" dirty="0"/>
          </a:p>
          <a:p>
            <a:pPr algn="ctr"/>
            <a:endParaRPr lang="en-US" b="1" dirty="0" smtClean="0"/>
          </a:p>
          <a:p>
            <a:pPr algn="ctr"/>
            <a:r>
              <a:rPr lang="en-US" sz="2800" b="1" i="0" dirty="0" smtClean="0">
                <a:latin typeface="Calibri" panose="020F0502020204030204" pitchFamily="34" charset="0"/>
              </a:rPr>
              <a:t>  Instructor Demo</a:t>
            </a:r>
          </a:p>
          <a:p>
            <a:pPr marL="342900" indent="-342900" algn="ctr">
              <a:buFont typeface="Wingdings" panose="05000000000000000000" pitchFamily="2" charset="2"/>
              <a:buChar char="§"/>
            </a:pPr>
            <a:r>
              <a:rPr lang="en-US" b="1" i="0" dirty="0" smtClean="0">
                <a:latin typeface="Calibri" panose="020F0502020204030204" pitchFamily="34" charset="0"/>
              </a:rPr>
              <a:t>Work with an Existing Analysis</a:t>
            </a:r>
          </a:p>
          <a:p>
            <a:pPr marL="342900" indent="-342900" algn="ctr">
              <a:buFont typeface="Wingdings" panose="05000000000000000000" pitchFamily="2" charset="2"/>
              <a:buChar char="§"/>
            </a:pPr>
            <a:r>
              <a:rPr lang="en-US" b="1" i="0" dirty="0" smtClean="0">
                <a:latin typeface="Calibri" panose="020F0502020204030204" pitchFamily="34" charset="0"/>
              </a:rPr>
              <a:t>Create Action Link</a:t>
            </a:r>
          </a:p>
          <a:p>
            <a:pPr marL="342900" indent="-342900" algn="ctr">
              <a:buFont typeface="Wingdings" panose="05000000000000000000" pitchFamily="2" charset="2"/>
              <a:buChar char="§"/>
            </a:pPr>
            <a:r>
              <a:rPr lang="en-US" b="1" i="0" dirty="0" smtClean="0">
                <a:latin typeface="Calibri" panose="020F0502020204030204" pitchFamily="34" charset="0"/>
              </a:rPr>
              <a:t>Test Action Link</a:t>
            </a:r>
          </a:p>
          <a:p>
            <a:pPr algn="ctr"/>
            <a:endParaRPr lang="en-US" b="1" dirty="0" smtClean="0"/>
          </a:p>
          <a:p>
            <a:pPr algn="ctr"/>
            <a:endParaRPr lang="en-US" b="1" dirty="0" smtClean="0"/>
          </a:p>
        </p:txBody>
      </p:sp>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66</a:t>
            </a:fld>
            <a:endParaRPr lang="en-US"/>
          </a:p>
        </p:txBody>
      </p:sp>
      <p:sp>
        <p:nvSpPr>
          <p:cNvPr id="7" name="TextBox 6"/>
          <p:cNvSpPr txBox="1"/>
          <p:nvPr/>
        </p:nvSpPr>
        <p:spPr>
          <a:xfrm>
            <a:off x="685800" y="152400"/>
            <a:ext cx="7315200" cy="707886"/>
          </a:xfrm>
          <a:prstGeom prst="rect">
            <a:avLst/>
          </a:prstGeom>
          <a:noFill/>
        </p:spPr>
        <p:txBody>
          <a:bodyPr wrap="square" rtlCol="0">
            <a:spAutoFit/>
          </a:bodyPr>
          <a:lstStyle/>
          <a:p>
            <a:pPr algn="ctr"/>
            <a:r>
              <a:rPr lang="en-US" sz="4000" dirty="0" smtClean="0"/>
              <a:t>6. Drill Down Functionality</a:t>
            </a:r>
            <a:endParaRPr lang="en-US" sz="4000" dirty="0"/>
          </a:p>
        </p:txBody>
      </p:sp>
    </p:spTree>
    <p:extLst>
      <p:ext uri="{BB962C8B-B14F-4D97-AF65-F5344CB8AC3E}">
        <p14:creationId xmlns:p14="http://schemas.microsoft.com/office/powerpoint/2010/main" val="34470896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1371600"/>
            <a:ext cx="8991600" cy="5257800"/>
          </a:xfrm>
        </p:spPr>
        <p:txBody>
          <a:bodyPr/>
          <a:lstStyle/>
          <a:p>
            <a:pPr algn="ctr"/>
            <a:endParaRPr lang="en-US" b="1" dirty="0" smtClean="0"/>
          </a:p>
          <a:p>
            <a:pPr lvl="0" algn="ctr"/>
            <a:r>
              <a:rPr lang="en-US" sz="3000" i="0" dirty="0" smtClean="0">
                <a:solidFill>
                  <a:srgbClr val="FFFFFF">
                    <a:tint val="75000"/>
                  </a:srgbClr>
                </a:solidFill>
                <a:latin typeface="Calibri" panose="020F0502020204030204" pitchFamily="34" charset="0"/>
              </a:rPr>
              <a:t>Student </a:t>
            </a:r>
            <a:r>
              <a:rPr lang="en-US" sz="3000"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create an action link to a Pre-Built analysis and then  will test the link.</a:t>
            </a:r>
          </a:p>
          <a:p>
            <a:endParaRPr lang="en-US" i="0" dirty="0">
              <a:latin typeface="Calibri" panose="020F0502020204030204" pitchFamily="34" charset="0"/>
            </a:endParaRPr>
          </a:p>
          <a:p>
            <a:r>
              <a:rPr lang="en-US" dirty="0"/>
              <a:t>To do this: Refer to Guided Exercise </a:t>
            </a:r>
            <a:r>
              <a:rPr lang="en-US" dirty="0" smtClean="0"/>
              <a:t>sections  6.1, 6.2 &amp; 6.3.</a:t>
            </a:r>
            <a:endParaRPr lang="en-US" dirty="0"/>
          </a:p>
          <a:p>
            <a:endParaRPr lang="en-US" dirty="0" smtClean="0"/>
          </a:p>
        </p:txBody>
      </p:sp>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67</a:t>
            </a:fld>
            <a:endParaRPr lang="en-US"/>
          </a:p>
        </p:txBody>
      </p:sp>
      <p:sp>
        <p:nvSpPr>
          <p:cNvPr id="7" name="TextBox 6"/>
          <p:cNvSpPr txBox="1"/>
          <p:nvPr/>
        </p:nvSpPr>
        <p:spPr>
          <a:xfrm>
            <a:off x="685800" y="152400"/>
            <a:ext cx="7315200" cy="707886"/>
          </a:xfrm>
          <a:prstGeom prst="rect">
            <a:avLst/>
          </a:prstGeom>
          <a:noFill/>
        </p:spPr>
        <p:txBody>
          <a:bodyPr wrap="square" rtlCol="0">
            <a:spAutoFit/>
          </a:bodyPr>
          <a:lstStyle/>
          <a:p>
            <a:pPr algn="ctr"/>
            <a:r>
              <a:rPr lang="en-US" sz="4000" dirty="0" smtClean="0"/>
              <a:t>6. Drill Down Functionality</a:t>
            </a:r>
            <a:endParaRPr lang="en-US" sz="4000" dirty="0"/>
          </a:p>
        </p:txBody>
      </p:sp>
    </p:spTree>
    <p:extLst>
      <p:ext uri="{BB962C8B-B14F-4D97-AF65-F5344CB8AC3E}">
        <p14:creationId xmlns:p14="http://schemas.microsoft.com/office/powerpoint/2010/main" val="75964462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305800" cy="685800"/>
          </a:xfrm>
        </p:spPr>
        <p:txBody>
          <a:bodyPr/>
          <a:lstStyle/>
          <a:p>
            <a:pPr algn="ctr"/>
            <a:r>
              <a:rPr lang="en-US" sz="4000" cap="none" dirty="0" smtClean="0">
                <a:latin typeface="Calibri" panose="020F0502020204030204" pitchFamily="34" charset="0"/>
              </a:rPr>
              <a:t>7. Search, Print and Export Analysis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304800" y="1447800"/>
            <a:ext cx="8610600" cy="5181600"/>
          </a:xfrm>
        </p:spPr>
        <p:txBody>
          <a:bodyPr>
            <a:normAutofit/>
          </a:bodyPr>
          <a:lstStyle/>
          <a:p>
            <a:r>
              <a:rPr lang="en-US" i="0" dirty="0">
                <a:latin typeface="Calibri" panose="020F0502020204030204" pitchFamily="34" charset="0"/>
              </a:rPr>
              <a:t>We can search for objects in the Oracle BI Presentation Catalog.</a:t>
            </a:r>
          </a:p>
          <a:p>
            <a:r>
              <a:rPr lang="en-US" i="0" dirty="0">
                <a:latin typeface="Calibri" panose="020F0502020204030204" pitchFamily="34" charset="0"/>
              </a:rPr>
              <a:t>The basic catalog search allows you to search for an object from the Global Header, Home page, or Catalog page. </a:t>
            </a:r>
            <a:endParaRPr lang="en-US" i="0" dirty="0" smtClean="0">
              <a:latin typeface="Calibri" panose="020F0502020204030204" pitchFamily="34" charset="0"/>
            </a:endParaRPr>
          </a:p>
          <a:p>
            <a:r>
              <a:rPr lang="en-US" i="0" dirty="0" smtClean="0">
                <a:latin typeface="Calibri" panose="020F0502020204030204" pitchFamily="34" charset="0"/>
              </a:rPr>
              <a:t>We can </a:t>
            </a:r>
            <a:r>
              <a:rPr lang="en-US" i="0" dirty="0">
                <a:latin typeface="Calibri" panose="020F0502020204030204" pitchFamily="34" charset="0"/>
              </a:rPr>
              <a:t>search for an object by its name, location, or type only, which is similar to using a Find dialog box in many products. </a:t>
            </a:r>
            <a:endParaRPr lang="en-US" i="0" dirty="0" smtClean="0">
              <a:latin typeface="Calibri" panose="020F0502020204030204" pitchFamily="34" charset="0"/>
            </a:endParaRPr>
          </a:p>
          <a:p>
            <a:r>
              <a:rPr lang="en-US" i="0" dirty="0" smtClean="0">
                <a:latin typeface="Calibri" panose="020F0502020204030204" pitchFamily="34" charset="0"/>
              </a:rPr>
              <a:t>We will </a:t>
            </a:r>
            <a:r>
              <a:rPr lang="en-US" i="0" dirty="0">
                <a:latin typeface="Calibri" panose="020F0502020204030204" pitchFamily="34" charset="0"/>
              </a:rPr>
              <a:t>find only those objects for which you have the appropriate permissions. When the desired object is located, you can click it to display it for viewing or editing, as your permissions allow.</a:t>
            </a:r>
            <a:r>
              <a:rPr lang="en-US" dirty="0">
                <a:latin typeface="Calibri" panose="020F0502020204030204" pitchFamily="34" charset="0"/>
              </a:rPr>
              <a:t/>
            </a:r>
            <a:br>
              <a:rPr lang="en-US" dirty="0">
                <a:latin typeface="Calibri" panose="020F0502020204030204" pitchFamily="34" charset="0"/>
              </a:rPr>
            </a:br>
            <a:endParaRPr lang="en-US" dirty="0">
              <a:latin typeface="Calibri" panose="020F0502020204030204" pitchFamily="34" charset="0"/>
            </a:endParaRPr>
          </a:p>
          <a:p>
            <a:endParaRPr lang="en-US" dirty="0" smtClean="0"/>
          </a:p>
        </p:txBody>
      </p:sp>
      <p:sp>
        <p:nvSpPr>
          <p:cNvPr id="2" name="TextBox 1"/>
          <p:cNvSpPr txBox="1"/>
          <p:nvPr/>
        </p:nvSpPr>
        <p:spPr>
          <a:xfrm>
            <a:off x="1676400" y="762000"/>
            <a:ext cx="5715000" cy="523220"/>
          </a:xfrm>
          <a:prstGeom prst="rect">
            <a:avLst/>
          </a:prstGeom>
          <a:noFill/>
        </p:spPr>
        <p:txBody>
          <a:bodyPr wrap="square" rtlCol="0">
            <a:spAutoFit/>
          </a:bodyPr>
          <a:lstStyle/>
          <a:p>
            <a:pPr algn="ctr"/>
            <a:r>
              <a:rPr lang="en-US" sz="2800" dirty="0" smtClean="0">
                <a:latin typeface="Calibri" panose="020F0502020204030204" pitchFamily="34" charset="0"/>
              </a:rPr>
              <a:t>Search an Analysis</a:t>
            </a:r>
            <a:endParaRPr lang="en-US" sz="2800" dirty="0">
              <a:latin typeface="Calibri" panose="020F050202020403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648200"/>
            <a:ext cx="3276600" cy="1813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68</a:t>
            </a:fld>
            <a:endParaRPr lang="en-US"/>
          </a:p>
        </p:txBody>
      </p:sp>
    </p:spTree>
    <p:extLst>
      <p:ext uri="{BB962C8B-B14F-4D97-AF65-F5344CB8AC3E}">
        <p14:creationId xmlns:p14="http://schemas.microsoft.com/office/powerpoint/2010/main" val="9166692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Calibri" panose="020F0502020204030204" pitchFamily="34" charset="0"/>
              </a:rPr>
              <a:t>7. Search, Print and Export Analysis</a:t>
            </a:r>
          </a:p>
        </p:txBody>
      </p:sp>
      <p:sp>
        <p:nvSpPr>
          <p:cNvPr id="5" name="Subtitle 4"/>
          <p:cNvSpPr>
            <a:spLocks noGrp="1"/>
          </p:cNvSpPr>
          <p:nvPr>
            <p:ph type="subTitle" idx="1"/>
          </p:nvPr>
        </p:nvSpPr>
        <p:spPr>
          <a:xfrm>
            <a:off x="228600" y="1447800"/>
            <a:ext cx="8610600" cy="51816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3000" b="1" i="0" dirty="0" smtClean="0">
                <a:latin typeface="Calibri" panose="020F0502020204030204" pitchFamily="34" charset="0"/>
              </a:rPr>
              <a:t>  Instructor Demo</a:t>
            </a:r>
          </a:p>
          <a:p>
            <a:pPr algn="ctr"/>
            <a:endParaRPr lang="en-US" b="1" dirty="0" smtClean="0"/>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69</a:t>
            </a:fld>
            <a:endParaRPr lang="en-US"/>
          </a:p>
        </p:txBody>
      </p:sp>
      <p:sp>
        <p:nvSpPr>
          <p:cNvPr id="7" name="TextBox 6"/>
          <p:cNvSpPr txBox="1"/>
          <p:nvPr/>
        </p:nvSpPr>
        <p:spPr>
          <a:xfrm>
            <a:off x="1676400" y="762000"/>
            <a:ext cx="5715000" cy="523220"/>
          </a:xfrm>
          <a:prstGeom prst="rect">
            <a:avLst/>
          </a:prstGeom>
          <a:noFill/>
        </p:spPr>
        <p:txBody>
          <a:bodyPr wrap="square" rtlCol="0">
            <a:spAutoFit/>
          </a:bodyPr>
          <a:lstStyle/>
          <a:p>
            <a:pPr algn="ctr"/>
            <a:r>
              <a:rPr lang="en-US" sz="2800" dirty="0" smtClean="0">
                <a:latin typeface="Calibri" panose="020F0502020204030204" pitchFamily="34" charset="0"/>
              </a:rPr>
              <a:t>Search an Analysis</a:t>
            </a:r>
            <a:endParaRPr lang="en-US" sz="2800" dirty="0">
              <a:latin typeface="Calibri" panose="020F0502020204030204" pitchFamily="34" charset="0"/>
            </a:endParaRPr>
          </a:p>
        </p:txBody>
      </p:sp>
    </p:spTree>
    <p:extLst>
      <p:ext uri="{BB962C8B-B14F-4D97-AF65-F5344CB8AC3E}">
        <p14:creationId xmlns:p14="http://schemas.microsoft.com/office/powerpoint/2010/main" val="680588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0"/>
            <a:ext cx="6881045" cy="457200"/>
          </a:xfrm>
        </p:spPr>
        <p:txBody>
          <a:bodyPr/>
          <a:lstStyle/>
          <a:p>
            <a:pPr algn="ctr"/>
            <a:r>
              <a:rPr lang="en-US" sz="4000" cap="none" dirty="0">
                <a:solidFill>
                  <a:srgbClr val="FFFFFF"/>
                </a:solidFill>
                <a:latin typeface="Candara"/>
              </a:rPr>
              <a:t>2. </a:t>
            </a:r>
            <a:r>
              <a:rPr lang="en-US" sz="4000" cap="none" dirty="0" smtClean="0">
                <a:solidFill>
                  <a:srgbClr val="FFFFFF"/>
                </a:solidFill>
                <a:latin typeface="Candara"/>
              </a:rPr>
              <a:t>UPK/Navigate </a:t>
            </a:r>
            <a:r>
              <a:rPr lang="en-US" sz="4000" cap="none" dirty="0">
                <a:solidFill>
                  <a:srgbClr val="FFFFFF"/>
                </a:solidFill>
                <a:latin typeface="Candara"/>
              </a:rPr>
              <a:t>OBI- STARS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1219200"/>
            <a:ext cx="8915400" cy="5280420"/>
          </a:xfrm>
        </p:spPr>
        <p:txBody>
          <a:bodyPr>
            <a:normAutofit/>
          </a:bodyPr>
          <a:lstStyle/>
          <a:p>
            <a:pPr lvl="0"/>
            <a:r>
              <a:rPr lang="en-US" dirty="0" smtClean="0"/>
              <a:t>UPK – User Productivity Kit</a:t>
            </a:r>
          </a:p>
          <a:p>
            <a:pPr lvl="0"/>
            <a:endParaRPr lang="en-US" dirty="0"/>
          </a:p>
        </p:txBody>
      </p:sp>
      <p:sp>
        <p:nvSpPr>
          <p:cNvPr id="10" name="Footer Placeholder 1"/>
          <p:cNvSpPr>
            <a:spLocks noGrp="1"/>
          </p:cNvSpPr>
          <p:nvPr>
            <p:ph type="ftr" sz="quarter" idx="12"/>
          </p:nvPr>
        </p:nvSpPr>
        <p:spPr>
          <a:xfrm>
            <a:off x="0" y="6492875"/>
            <a:ext cx="5102352" cy="365125"/>
          </a:xfrm>
        </p:spPr>
        <p:txBody>
          <a:bodyPr/>
          <a:lstStyle/>
          <a:p>
            <a:r>
              <a:rPr lang="en-US" smtClean="0"/>
              <a:t>Copyright © 2002-2016 State of Connecticut</a:t>
            </a:r>
            <a:endParaRPr lang="en-US"/>
          </a:p>
        </p:txBody>
      </p:sp>
      <p:sp>
        <p:nvSpPr>
          <p:cNvPr id="11" name="Slide Number Placeholder 2"/>
          <p:cNvSpPr>
            <a:spLocks noGrp="1"/>
          </p:cNvSpPr>
          <p:nvPr>
            <p:ph type="sldNum" sz="quarter" idx="11"/>
          </p:nvPr>
        </p:nvSpPr>
        <p:spPr>
          <a:xfrm>
            <a:off x="7159752" y="6492875"/>
            <a:ext cx="384048" cy="365125"/>
          </a:xfrm>
        </p:spPr>
        <p:txBody>
          <a:bodyPr/>
          <a:lstStyle/>
          <a:p>
            <a:fld id="{3692DC17-4320-456A-B7B9-D6C00D9F246E}" type="slidenum">
              <a:rPr lang="en-US" smtClean="0"/>
              <a:t>7</a:t>
            </a:fld>
            <a:endParaRPr lang="en-US"/>
          </a:p>
        </p:txBody>
      </p:sp>
      <p:sp>
        <p:nvSpPr>
          <p:cNvPr id="12" name="TextBox 11">
            <a:hlinkClick r:id="rId2" action="ppaction://hlinksldjump"/>
          </p:cNvPr>
          <p:cNvSpPr txBox="1"/>
          <p:nvPr/>
        </p:nvSpPr>
        <p:spPr>
          <a:xfrm>
            <a:off x="7543800" y="6499620"/>
            <a:ext cx="1219200" cy="276999"/>
          </a:xfrm>
          <a:prstGeom prst="rect">
            <a:avLst/>
          </a:prstGeom>
          <a:noFill/>
        </p:spPr>
        <p:txBody>
          <a:bodyPr wrap="square" rtlCol="0">
            <a:spAutoFit/>
          </a:bodyPr>
          <a:lstStyle/>
          <a:p>
            <a:r>
              <a:rPr lang="en-US" sz="1200" dirty="0" smtClean="0"/>
              <a:t>Return to </a:t>
            </a:r>
            <a:r>
              <a:rPr lang="en-US" sz="1200" dirty="0" err="1" smtClean="0"/>
              <a:t>ToC</a:t>
            </a:r>
            <a:endParaRPr lang="en-US" sz="1200" dirty="0"/>
          </a:p>
        </p:txBody>
      </p:sp>
      <p:sp>
        <p:nvSpPr>
          <p:cNvPr id="3" name="TextBox 2"/>
          <p:cNvSpPr txBox="1"/>
          <p:nvPr/>
        </p:nvSpPr>
        <p:spPr>
          <a:xfrm>
            <a:off x="2954734" y="630793"/>
            <a:ext cx="3124200" cy="523220"/>
          </a:xfrm>
          <a:prstGeom prst="rect">
            <a:avLst/>
          </a:prstGeom>
          <a:noFill/>
        </p:spPr>
        <p:txBody>
          <a:bodyPr wrap="square" rtlCol="0">
            <a:spAutoFit/>
          </a:bodyPr>
          <a:lstStyle/>
          <a:p>
            <a:pPr algn="ctr"/>
            <a:r>
              <a:rPr lang="en-US" sz="2800" dirty="0" smtClean="0">
                <a:latin typeface="Calibri" panose="020F0502020204030204" pitchFamily="34" charset="0"/>
              </a:rPr>
              <a:t>UPK</a:t>
            </a:r>
            <a:endParaRPr lang="en-US" sz="2800" dirty="0">
              <a:latin typeface="Calibri" panose="020F050202020403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8271669" cy="4718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25416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Calibri" panose="020F0502020204030204" pitchFamily="34" charset="0"/>
              </a:rPr>
              <a:t>7. Search, Print and Export Analysis</a:t>
            </a:r>
          </a:p>
        </p:txBody>
      </p:sp>
      <p:sp>
        <p:nvSpPr>
          <p:cNvPr id="5" name="Subtitle 4"/>
          <p:cNvSpPr>
            <a:spLocks noGrp="1"/>
          </p:cNvSpPr>
          <p:nvPr>
            <p:ph type="subTitle" idx="1"/>
          </p:nvPr>
        </p:nvSpPr>
        <p:spPr>
          <a:xfrm>
            <a:off x="0" y="1371600"/>
            <a:ext cx="8991600" cy="5257800"/>
          </a:xfrm>
        </p:spPr>
        <p:txBody>
          <a:bodyPr/>
          <a:lstStyle/>
          <a:p>
            <a:pPr algn="ctr"/>
            <a:endParaRPr lang="en-US" b="1" dirty="0" smtClean="0"/>
          </a:p>
          <a:p>
            <a:pPr lvl="0" algn="ctr"/>
            <a:r>
              <a:rPr lang="en-US" sz="3000" i="0" dirty="0" smtClean="0">
                <a:solidFill>
                  <a:srgbClr val="FFFFFF">
                    <a:tint val="75000"/>
                  </a:srgbClr>
                </a:solidFill>
                <a:latin typeface="Calibri" panose="020F0502020204030204" pitchFamily="34" charset="0"/>
              </a:rPr>
              <a:t>Student </a:t>
            </a:r>
            <a:r>
              <a:rPr lang="en-US" sz="3000"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learn on how to search an Analysis from Catalog search pane.</a:t>
            </a:r>
          </a:p>
          <a:p>
            <a:endParaRPr lang="en-US" i="0" dirty="0">
              <a:latin typeface="Calibri" panose="020F0502020204030204" pitchFamily="34" charset="0"/>
            </a:endParaRPr>
          </a:p>
          <a:p>
            <a:r>
              <a:rPr lang="en-US" dirty="0"/>
              <a:t>To do this: Refer to Guided Exercise section </a:t>
            </a:r>
            <a:r>
              <a:rPr lang="en-US" dirty="0" smtClean="0"/>
              <a:t>7.1.</a:t>
            </a:r>
            <a:endParaRPr lang="en-US" dirty="0"/>
          </a:p>
          <a:p>
            <a:endParaRPr lang="en-US" dirty="0" smtClean="0"/>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70</a:t>
            </a:fld>
            <a:endParaRPr lang="en-US"/>
          </a:p>
        </p:txBody>
      </p:sp>
      <p:sp>
        <p:nvSpPr>
          <p:cNvPr id="7" name="TextBox 6"/>
          <p:cNvSpPr txBox="1"/>
          <p:nvPr/>
        </p:nvSpPr>
        <p:spPr>
          <a:xfrm>
            <a:off x="1676400" y="762000"/>
            <a:ext cx="5715000" cy="523220"/>
          </a:xfrm>
          <a:prstGeom prst="rect">
            <a:avLst/>
          </a:prstGeom>
          <a:noFill/>
        </p:spPr>
        <p:txBody>
          <a:bodyPr wrap="square" rtlCol="0">
            <a:spAutoFit/>
          </a:bodyPr>
          <a:lstStyle/>
          <a:p>
            <a:pPr algn="ctr"/>
            <a:r>
              <a:rPr lang="en-US" sz="2800" dirty="0" smtClean="0">
                <a:latin typeface="Calibri" panose="020F0502020204030204" pitchFamily="34" charset="0"/>
              </a:rPr>
              <a:t>Search an Analysis</a:t>
            </a:r>
            <a:endParaRPr lang="en-US" sz="2800" dirty="0">
              <a:latin typeface="Calibri" panose="020F0502020204030204" pitchFamily="34" charset="0"/>
            </a:endParaRPr>
          </a:p>
        </p:txBody>
      </p:sp>
    </p:spTree>
    <p:extLst>
      <p:ext uri="{BB962C8B-B14F-4D97-AF65-F5344CB8AC3E}">
        <p14:creationId xmlns:p14="http://schemas.microsoft.com/office/powerpoint/2010/main" val="205876068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305800" cy="685800"/>
          </a:xfrm>
        </p:spPr>
        <p:txBody>
          <a:bodyPr/>
          <a:lstStyle/>
          <a:p>
            <a:pPr algn="ctr"/>
            <a:r>
              <a:rPr lang="en-US" sz="4000" cap="none" dirty="0" smtClean="0">
                <a:latin typeface="Calibri" panose="020F0502020204030204" pitchFamily="34" charset="0"/>
              </a:rPr>
              <a:t>7. Search, Print and Export Analysis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304800" y="1447800"/>
            <a:ext cx="8610600" cy="5181600"/>
          </a:xfrm>
        </p:spPr>
        <p:txBody>
          <a:bodyPr>
            <a:normAutofit/>
          </a:bodyPr>
          <a:lstStyle/>
          <a:p>
            <a:r>
              <a:rPr lang="en-US" i="0" dirty="0" smtClean="0">
                <a:latin typeface="Calibri" panose="020F0502020204030204" pitchFamily="34" charset="0"/>
              </a:rPr>
              <a:t>We can </a:t>
            </a:r>
            <a:r>
              <a:rPr lang="en-US" i="0" dirty="0">
                <a:latin typeface="Calibri" panose="020F0502020204030204" pitchFamily="34" charset="0"/>
              </a:rPr>
              <a:t>print analysis results to HTML and PDF formats. </a:t>
            </a:r>
            <a:br>
              <a:rPr lang="en-US" i="0" dirty="0">
                <a:latin typeface="Calibri" panose="020F0502020204030204" pitchFamily="34" charset="0"/>
              </a:rPr>
            </a:br>
            <a:endParaRPr lang="en-US" i="0" dirty="0" smtClean="0">
              <a:latin typeface="Calibri" panose="020F0502020204030204" pitchFamily="34" charset="0"/>
            </a:endParaRPr>
          </a:p>
          <a:p>
            <a:r>
              <a:rPr lang="en-US" i="0" dirty="0" smtClean="0">
                <a:latin typeface="Calibri" panose="020F0502020204030204" pitchFamily="34" charset="0"/>
              </a:rPr>
              <a:t>By Printing an analysis, we will have the ability to print as well as send an analysis to an individual.</a:t>
            </a:r>
          </a:p>
        </p:txBody>
      </p:sp>
      <p:sp>
        <p:nvSpPr>
          <p:cNvPr id="2" name="TextBox 1"/>
          <p:cNvSpPr txBox="1"/>
          <p:nvPr/>
        </p:nvSpPr>
        <p:spPr>
          <a:xfrm>
            <a:off x="1676400" y="762000"/>
            <a:ext cx="5715000" cy="523220"/>
          </a:xfrm>
          <a:prstGeom prst="rect">
            <a:avLst/>
          </a:prstGeom>
          <a:noFill/>
        </p:spPr>
        <p:txBody>
          <a:bodyPr wrap="square" rtlCol="0">
            <a:spAutoFit/>
          </a:bodyPr>
          <a:lstStyle/>
          <a:p>
            <a:pPr algn="ctr"/>
            <a:r>
              <a:rPr lang="en-US" sz="2800" dirty="0" smtClean="0">
                <a:latin typeface="Calibri" panose="020F0502020204030204" pitchFamily="34" charset="0"/>
              </a:rPr>
              <a:t>Print Results to PDF</a:t>
            </a:r>
            <a:endParaRPr lang="en-US" sz="2800" dirty="0">
              <a:latin typeface="Calibri" panose="020F0502020204030204" pitchFamily="34" charset="0"/>
            </a:endParaRP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71</a:t>
            </a:fld>
            <a:endParaRPr lang="en-US"/>
          </a:p>
        </p:txBody>
      </p:sp>
      <p:pic>
        <p:nvPicPr>
          <p:cNvPr id="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429000"/>
            <a:ext cx="2133600" cy="1371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988806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Calibri" panose="020F0502020204030204" pitchFamily="34" charset="0"/>
              </a:rPr>
              <a:t>7. Search, Print and Export Analysis</a:t>
            </a:r>
          </a:p>
        </p:txBody>
      </p:sp>
      <p:sp>
        <p:nvSpPr>
          <p:cNvPr id="5" name="Subtitle 4"/>
          <p:cNvSpPr>
            <a:spLocks noGrp="1"/>
          </p:cNvSpPr>
          <p:nvPr>
            <p:ph type="subTitle" idx="1"/>
          </p:nvPr>
        </p:nvSpPr>
        <p:spPr>
          <a:xfrm>
            <a:off x="228600" y="1447800"/>
            <a:ext cx="8610600" cy="51816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3000" b="1" i="0" dirty="0" smtClean="0">
                <a:latin typeface="Calibri" panose="020F0502020204030204" pitchFamily="34" charset="0"/>
              </a:rPr>
              <a:t>  Instructor Demo</a:t>
            </a:r>
          </a:p>
          <a:p>
            <a:pPr algn="ctr"/>
            <a:endParaRPr lang="en-US" b="1" dirty="0" smtClean="0"/>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72</a:t>
            </a:fld>
            <a:endParaRPr lang="en-US"/>
          </a:p>
        </p:txBody>
      </p:sp>
      <p:sp>
        <p:nvSpPr>
          <p:cNvPr id="7" name="TextBox 6"/>
          <p:cNvSpPr txBox="1"/>
          <p:nvPr/>
        </p:nvSpPr>
        <p:spPr>
          <a:xfrm>
            <a:off x="1676400" y="762000"/>
            <a:ext cx="5715000" cy="523220"/>
          </a:xfrm>
          <a:prstGeom prst="rect">
            <a:avLst/>
          </a:prstGeom>
          <a:noFill/>
        </p:spPr>
        <p:txBody>
          <a:bodyPr wrap="square" rtlCol="0">
            <a:spAutoFit/>
          </a:bodyPr>
          <a:lstStyle/>
          <a:p>
            <a:pPr algn="ctr"/>
            <a:r>
              <a:rPr lang="en-US" sz="2800" dirty="0" smtClean="0">
                <a:latin typeface="Calibri" panose="020F0502020204030204" pitchFamily="34" charset="0"/>
              </a:rPr>
              <a:t>Print Results to PDF</a:t>
            </a:r>
            <a:endParaRPr lang="en-US" sz="2800" dirty="0">
              <a:latin typeface="Calibri" panose="020F0502020204030204" pitchFamily="34" charset="0"/>
            </a:endParaRPr>
          </a:p>
        </p:txBody>
      </p:sp>
    </p:spTree>
    <p:extLst>
      <p:ext uri="{BB962C8B-B14F-4D97-AF65-F5344CB8AC3E}">
        <p14:creationId xmlns:p14="http://schemas.microsoft.com/office/powerpoint/2010/main" val="357997800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Calibri" panose="020F0502020204030204" pitchFamily="34" charset="0"/>
              </a:rPr>
              <a:t>7. Search, Print and Export Analysis</a:t>
            </a:r>
          </a:p>
        </p:txBody>
      </p:sp>
      <p:sp>
        <p:nvSpPr>
          <p:cNvPr id="5" name="Subtitle 4"/>
          <p:cNvSpPr>
            <a:spLocks noGrp="1"/>
          </p:cNvSpPr>
          <p:nvPr>
            <p:ph type="subTitle" idx="1"/>
          </p:nvPr>
        </p:nvSpPr>
        <p:spPr>
          <a:xfrm>
            <a:off x="0" y="1371600"/>
            <a:ext cx="8991600" cy="5257800"/>
          </a:xfrm>
        </p:spPr>
        <p:txBody>
          <a:bodyPr/>
          <a:lstStyle/>
          <a:p>
            <a:pPr algn="ctr"/>
            <a:endParaRPr lang="en-US" b="1" dirty="0" smtClean="0"/>
          </a:p>
          <a:p>
            <a:pPr lvl="0" algn="ctr"/>
            <a:r>
              <a:rPr lang="en-US" sz="3000" dirty="0" smtClean="0">
                <a:solidFill>
                  <a:srgbClr val="FFFFFF">
                    <a:tint val="75000"/>
                  </a:srgbClr>
                </a:solidFill>
                <a:latin typeface="Calibri" panose="020F0502020204030204" pitchFamily="34" charset="0"/>
              </a:rPr>
              <a:t>Student </a:t>
            </a:r>
            <a:r>
              <a:rPr lang="en-US" sz="300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learn on how to print an analysis results to PDF or HTML.</a:t>
            </a:r>
          </a:p>
          <a:p>
            <a:endParaRPr lang="en-US" i="0" dirty="0">
              <a:latin typeface="Calibri" panose="020F0502020204030204" pitchFamily="34" charset="0"/>
            </a:endParaRPr>
          </a:p>
          <a:p>
            <a:r>
              <a:rPr lang="en-US" dirty="0"/>
              <a:t>To do this: Refer to Guided Exercise section </a:t>
            </a:r>
            <a:r>
              <a:rPr lang="en-US" dirty="0" smtClean="0"/>
              <a:t>7.2.</a:t>
            </a:r>
          </a:p>
        </p:txBody>
      </p:sp>
      <p:sp>
        <p:nvSpPr>
          <p:cNvPr id="11" name="Footer Placeholder 10"/>
          <p:cNvSpPr>
            <a:spLocks noGrp="1"/>
          </p:cNvSpPr>
          <p:nvPr>
            <p:ph type="ftr" sz="quarter" idx="12"/>
          </p:nvPr>
        </p:nvSpPr>
        <p:spPr/>
        <p:txBody>
          <a:bodyPr/>
          <a:lstStyle/>
          <a:p>
            <a:r>
              <a:rPr lang="en-US" smtClean="0"/>
              <a:t>Copyright © 2002-2016 State of Connecticut</a:t>
            </a:r>
            <a:endParaRPr lang="en-US"/>
          </a:p>
        </p:txBody>
      </p:sp>
      <p:sp>
        <p:nvSpPr>
          <p:cNvPr id="12" name="Slide Number Placeholder 11"/>
          <p:cNvSpPr>
            <a:spLocks noGrp="1"/>
          </p:cNvSpPr>
          <p:nvPr>
            <p:ph type="sldNum" sz="quarter" idx="11"/>
          </p:nvPr>
        </p:nvSpPr>
        <p:spPr/>
        <p:txBody>
          <a:bodyPr/>
          <a:lstStyle/>
          <a:p>
            <a:fld id="{3692DC17-4320-456A-B7B9-D6C00D9F246E}" type="slidenum">
              <a:rPr lang="en-US" smtClean="0"/>
              <a:t>73</a:t>
            </a:fld>
            <a:endParaRPr lang="en-US"/>
          </a:p>
        </p:txBody>
      </p:sp>
      <p:sp>
        <p:nvSpPr>
          <p:cNvPr id="7" name="TextBox 6"/>
          <p:cNvSpPr txBox="1"/>
          <p:nvPr/>
        </p:nvSpPr>
        <p:spPr>
          <a:xfrm>
            <a:off x="1676400" y="762000"/>
            <a:ext cx="5715000" cy="523220"/>
          </a:xfrm>
          <a:prstGeom prst="rect">
            <a:avLst/>
          </a:prstGeom>
          <a:noFill/>
        </p:spPr>
        <p:txBody>
          <a:bodyPr wrap="square" rtlCol="0">
            <a:spAutoFit/>
          </a:bodyPr>
          <a:lstStyle/>
          <a:p>
            <a:pPr algn="ctr"/>
            <a:r>
              <a:rPr lang="en-US" sz="2800" dirty="0" smtClean="0">
                <a:latin typeface="Calibri" panose="020F0502020204030204" pitchFamily="34" charset="0"/>
              </a:rPr>
              <a:t>Print Results to PDF</a:t>
            </a:r>
            <a:endParaRPr lang="en-US" sz="2800" dirty="0">
              <a:latin typeface="Calibri" panose="020F0502020204030204" pitchFamily="34" charset="0"/>
            </a:endParaRPr>
          </a:p>
        </p:txBody>
      </p:sp>
    </p:spTree>
    <p:extLst>
      <p:ext uri="{BB962C8B-B14F-4D97-AF65-F5344CB8AC3E}">
        <p14:creationId xmlns:p14="http://schemas.microsoft.com/office/powerpoint/2010/main" val="360699171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305800" cy="685800"/>
          </a:xfrm>
        </p:spPr>
        <p:txBody>
          <a:bodyPr/>
          <a:lstStyle/>
          <a:p>
            <a:pPr algn="ctr"/>
            <a:r>
              <a:rPr lang="en-US" sz="4000" cap="none" dirty="0" smtClean="0">
                <a:latin typeface="Calibri" panose="020F0502020204030204" pitchFamily="34" charset="0"/>
              </a:rPr>
              <a:t>7. Search, Print and Export Analysis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304800" y="1447800"/>
            <a:ext cx="8610600" cy="5181600"/>
          </a:xfrm>
        </p:spPr>
        <p:txBody>
          <a:bodyPr>
            <a:normAutofit/>
          </a:bodyPr>
          <a:lstStyle/>
          <a:p>
            <a:r>
              <a:rPr lang="en-US" i="0" dirty="0" smtClean="0">
                <a:latin typeface="Calibri" panose="020F0502020204030204" pitchFamily="34" charset="0"/>
              </a:rPr>
              <a:t>We can </a:t>
            </a:r>
            <a:r>
              <a:rPr lang="en-US" i="0" dirty="0">
                <a:latin typeface="Calibri" panose="020F0502020204030204" pitchFamily="34" charset="0"/>
              </a:rPr>
              <a:t>export a complete list of analysis results to the following formats:</a:t>
            </a:r>
          </a:p>
          <a:p>
            <a:r>
              <a:rPr lang="en-US" i="0" dirty="0" smtClean="0">
                <a:latin typeface="Calibri" panose="020F0502020204030204" pitchFamily="34" charset="0"/>
              </a:rPr>
              <a:t>	·</a:t>
            </a:r>
            <a:r>
              <a:rPr lang="en-US" i="0" dirty="0">
                <a:latin typeface="Calibri" panose="020F0502020204030204" pitchFamily="34" charset="0"/>
              </a:rPr>
              <a:t>         Download to Excel 2003 +exports the data in and the formatting as </a:t>
            </a:r>
            <a:r>
              <a:rPr lang="en-US" i="0" dirty="0" smtClean="0">
                <a:latin typeface="Calibri" panose="020F0502020204030204" pitchFamily="34" charset="0"/>
              </a:rPr>
              <a:t>	          it </a:t>
            </a:r>
            <a:r>
              <a:rPr lang="en-US" i="0" dirty="0">
                <a:latin typeface="Calibri" panose="020F0502020204030204" pitchFamily="34" charset="0"/>
              </a:rPr>
              <a:t>displays in the view, including graphs, filters, </a:t>
            </a:r>
            <a:r>
              <a:rPr lang="en-US" i="0" dirty="0" smtClean="0">
                <a:latin typeface="Calibri" panose="020F0502020204030204" pitchFamily="34" charset="0"/>
              </a:rPr>
              <a:t>etc.…</a:t>
            </a:r>
            <a:endParaRPr lang="en-US" i="0" dirty="0">
              <a:latin typeface="Calibri" panose="020F0502020204030204" pitchFamily="34" charset="0"/>
            </a:endParaRPr>
          </a:p>
          <a:p>
            <a:r>
              <a:rPr lang="en-US" i="0" dirty="0" smtClean="0">
                <a:latin typeface="Calibri" panose="020F0502020204030204" pitchFamily="34" charset="0"/>
              </a:rPr>
              <a:t>	·</a:t>
            </a:r>
            <a:r>
              <a:rPr lang="en-US" i="0" dirty="0">
                <a:latin typeface="Calibri" panose="020F0502020204030204" pitchFamily="34" charset="0"/>
              </a:rPr>
              <a:t>         The Download Web Archive is an HTML page and not modifiable.</a:t>
            </a:r>
          </a:p>
          <a:p>
            <a:r>
              <a:rPr lang="en-US" i="0" dirty="0" smtClean="0">
                <a:latin typeface="Calibri" panose="020F0502020204030204" pitchFamily="34" charset="0"/>
              </a:rPr>
              <a:t>	·</a:t>
            </a:r>
            <a:r>
              <a:rPr lang="en-US" i="0" dirty="0">
                <a:latin typeface="Calibri" panose="020F0502020204030204" pitchFamily="34" charset="0"/>
              </a:rPr>
              <a:t>         Download Data exports just rows of data without formatting.</a:t>
            </a:r>
          </a:p>
          <a:p>
            <a:r>
              <a:rPr lang="en-US" i="0" dirty="0" smtClean="0">
                <a:latin typeface="Calibri" panose="020F0502020204030204" pitchFamily="34" charset="0"/>
              </a:rPr>
              <a:t>	·</a:t>
            </a:r>
            <a:r>
              <a:rPr lang="en-US" i="0" dirty="0">
                <a:latin typeface="Calibri" panose="020F0502020204030204" pitchFamily="34" charset="0"/>
              </a:rPr>
              <a:t>         Download to PowerPoint exports to PowerPoint</a:t>
            </a:r>
          </a:p>
          <a:p>
            <a:r>
              <a:rPr lang="en-US" i="0" dirty="0">
                <a:latin typeface="Calibri" panose="020F0502020204030204" pitchFamily="34" charset="0"/>
              </a:rPr>
              <a:t>By exporting to Microsoft Excel</a:t>
            </a:r>
            <a:r>
              <a:rPr lang="en-US" i="0" baseline="30000" dirty="0">
                <a:latin typeface="Calibri" panose="020F0502020204030204" pitchFamily="34" charset="0"/>
              </a:rPr>
              <a:t>©</a:t>
            </a:r>
            <a:r>
              <a:rPr lang="en-US" i="0" dirty="0">
                <a:latin typeface="Calibri" panose="020F0502020204030204" pitchFamily="34" charset="0"/>
              </a:rPr>
              <a:t>, </a:t>
            </a:r>
            <a:r>
              <a:rPr lang="en-US" i="0" dirty="0" smtClean="0">
                <a:latin typeface="Calibri" panose="020F0502020204030204" pitchFamily="34" charset="0"/>
              </a:rPr>
              <a:t>we can </a:t>
            </a:r>
            <a:r>
              <a:rPr lang="en-US" i="0" dirty="0">
                <a:latin typeface="Calibri" panose="020F0502020204030204" pitchFamily="34" charset="0"/>
              </a:rPr>
              <a:t>save, print, email or manipulate the data in a spreadsheet</a:t>
            </a:r>
            <a:r>
              <a:rPr lang="en-US" i="0" dirty="0" smtClean="0">
                <a:latin typeface="Calibri" panose="020F0502020204030204" pitchFamily="34" charset="0"/>
              </a:rPr>
              <a:t>.</a:t>
            </a:r>
          </a:p>
        </p:txBody>
      </p:sp>
      <p:sp>
        <p:nvSpPr>
          <p:cNvPr id="2" name="TextBox 1"/>
          <p:cNvSpPr txBox="1"/>
          <p:nvPr/>
        </p:nvSpPr>
        <p:spPr>
          <a:xfrm>
            <a:off x="1676400" y="762000"/>
            <a:ext cx="5715000" cy="523220"/>
          </a:xfrm>
          <a:prstGeom prst="rect">
            <a:avLst/>
          </a:prstGeom>
          <a:noFill/>
        </p:spPr>
        <p:txBody>
          <a:bodyPr wrap="square" rtlCol="0">
            <a:spAutoFit/>
          </a:bodyPr>
          <a:lstStyle/>
          <a:p>
            <a:pPr algn="ctr"/>
            <a:r>
              <a:rPr lang="en-US" sz="2800" dirty="0" smtClean="0">
                <a:latin typeface="Calibri" panose="020F0502020204030204" pitchFamily="34" charset="0"/>
              </a:rPr>
              <a:t>Export Results to Excel</a:t>
            </a:r>
            <a:endParaRPr lang="en-US" sz="2800" dirty="0">
              <a:latin typeface="Calibri" panose="020F0502020204030204" pitchFamily="34" charset="0"/>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4412713"/>
            <a:ext cx="3514725"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74</a:t>
            </a:fld>
            <a:endParaRPr lang="en-US"/>
          </a:p>
        </p:txBody>
      </p:sp>
    </p:spTree>
    <p:extLst>
      <p:ext uri="{BB962C8B-B14F-4D97-AF65-F5344CB8AC3E}">
        <p14:creationId xmlns:p14="http://schemas.microsoft.com/office/powerpoint/2010/main" val="40593155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Calibri" panose="020F0502020204030204" pitchFamily="34" charset="0"/>
              </a:rPr>
              <a:t>7. Search, Print and Export Analysis</a:t>
            </a:r>
          </a:p>
        </p:txBody>
      </p:sp>
      <p:sp>
        <p:nvSpPr>
          <p:cNvPr id="5" name="Subtitle 4"/>
          <p:cNvSpPr>
            <a:spLocks noGrp="1"/>
          </p:cNvSpPr>
          <p:nvPr>
            <p:ph type="subTitle" idx="1"/>
          </p:nvPr>
        </p:nvSpPr>
        <p:spPr>
          <a:xfrm>
            <a:off x="228600" y="1447800"/>
            <a:ext cx="8610600" cy="5181600"/>
          </a:xfrm>
        </p:spPr>
        <p:txBody>
          <a:bodyPr/>
          <a:lstStyle/>
          <a:p>
            <a:pPr algn="ctr"/>
            <a:endParaRPr lang="en-US" b="1" dirty="0" smtClean="0"/>
          </a:p>
          <a:p>
            <a:pPr algn="ctr"/>
            <a:endParaRPr lang="en-US" b="1" dirty="0"/>
          </a:p>
          <a:p>
            <a:pPr algn="ctr"/>
            <a:endParaRPr lang="en-US" b="1" dirty="0" smtClean="0"/>
          </a:p>
          <a:p>
            <a:pPr algn="ctr"/>
            <a:endParaRPr lang="en-US" b="1" dirty="0" smtClean="0"/>
          </a:p>
          <a:p>
            <a:pPr algn="ctr"/>
            <a:r>
              <a:rPr lang="en-US" sz="3000" b="1" i="0" dirty="0" smtClean="0"/>
              <a:t>  Instructor Demo</a:t>
            </a:r>
          </a:p>
          <a:p>
            <a:pPr algn="ctr"/>
            <a:endParaRPr lang="en-US" b="1" dirty="0" smtClean="0"/>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75</a:t>
            </a:fld>
            <a:endParaRPr lang="en-US"/>
          </a:p>
        </p:txBody>
      </p:sp>
      <p:sp>
        <p:nvSpPr>
          <p:cNvPr id="8" name="TextBox 7"/>
          <p:cNvSpPr txBox="1"/>
          <p:nvPr/>
        </p:nvSpPr>
        <p:spPr>
          <a:xfrm>
            <a:off x="1676400" y="762000"/>
            <a:ext cx="5715000" cy="523220"/>
          </a:xfrm>
          <a:prstGeom prst="rect">
            <a:avLst/>
          </a:prstGeom>
          <a:noFill/>
        </p:spPr>
        <p:txBody>
          <a:bodyPr wrap="square" rtlCol="0">
            <a:spAutoFit/>
          </a:bodyPr>
          <a:lstStyle/>
          <a:p>
            <a:pPr algn="ctr"/>
            <a:r>
              <a:rPr lang="en-US" sz="2800" dirty="0" smtClean="0">
                <a:latin typeface="Calibri" panose="020F0502020204030204" pitchFamily="34" charset="0"/>
              </a:rPr>
              <a:t>Export Results to Excel</a:t>
            </a:r>
            <a:endParaRPr lang="en-US" sz="2800" dirty="0">
              <a:latin typeface="Calibri" panose="020F0502020204030204" pitchFamily="34" charset="0"/>
            </a:endParaRPr>
          </a:p>
        </p:txBody>
      </p:sp>
    </p:spTree>
    <p:extLst>
      <p:ext uri="{BB962C8B-B14F-4D97-AF65-F5344CB8AC3E}">
        <p14:creationId xmlns:p14="http://schemas.microsoft.com/office/powerpoint/2010/main" val="332936046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Calibri" panose="020F0502020204030204" pitchFamily="34" charset="0"/>
              </a:rPr>
              <a:t>7. Search, Print and Export Analysis</a:t>
            </a:r>
          </a:p>
        </p:txBody>
      </p:sp>
      <p:sp>
        <p:nvSpPr>
          <p:cNvPr id="5" name="Subtitle 4"/>
          <p:cNvSpPr>
            <a:spLocks noGrp="1"/>
          </p:cNvSpPr>
          <p:nvPr>
            <p:ph type="subTitle" idx="1"/>
          </p:nvPr>
        </p:nvSpPr>
        <p:spPr>
          <a:xfrm>
            <a:off x="0" y="1371600"/>
            <a:ext cx="8991600" cy="5257800"/>
          </a:xfrm>
        </p:spPr>
        <p:txBody>
          <a:bodyPr/>
          <a:lstStyle/>
          <a:p>
            <a:pPr algn="ctr"/>
            <a:endParaRPr lang="en-US" b="1" dirty="0" smtClean="0"/>
          </a:p>
          <a:p>
            <a:pPr lvl="0" algn="ctr"/>
            <a:r>
              <a:rPr lang="en-US" sz="3000" i="0" dirty="0" smtClean="0">
                <a:solidFill>
                  <a:srgbClr val="FFFFFF">
                    <a:tint val="75000"/>
                  </a:srgbClr>
                </a:solidFill>
                <a:latin typeface="Calibri" panose="020F0502020204030204" pitchFamily="34" charset="0"/>
              </a:rPr>
              <a:t>Student </a:t>
            </a:r>
            <a:r>
              <a:rPr lang="en-US" sz="3000"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learn on how to export an analysis results.</a:t>
            </a:r>
          </a:p>
          <a:p>
            <a:endParaRPr lang="en-US" i="0" dirty="0">
              <a:latin typeface="Calibri" panose="020F0502020204030204" pitchFamily="34" charset="0"/>
            </a:endParaRPr>
          </a:p>
          <a:p>
            <a:r>
              <a:rPr lang="en-US" dirty="0"/>
              <a:t>To do this: Refer to Guided Exercise section </a:t>
            </a:r>
            <a:r>
              <a:rPr lang="en-US" dirty="0" smtClean="0"/>
              <a:t>7.3.</a:t>
            </a:r>
            <a:endParaRPr lang="en-US" dirty="0"/>
          </a:p>
          <a:p>
            <a:endParaRPr lang="en-US" dirty="0" smtClean="0"/>
          </a:p>
        </p:txBody>
      </p:sp>
      <p:sp>
        <p:nvSpPr>
          <p:cNvPr id="11" name="Footer Placeholder 10"/>
          <p:cNvSpPr>
            <a:spLocks noGrp="1"/>
          </p:cNvSpPr>
          <p:nvPr>
            <p:ph type="ftr" sz="quarter" idx="12"/>
          </p:nvPr>
        </p:nvSpPr>
        <p:spPr/>
        <p:txBody>
          <a:bodyPr/>
          <a:lstStyle/>
          <a:p>
            <a:r>
              <a:rPr lang="en-US" smtClean="0"/>
              <a:t>Copyright © 2002-2016 State of Connecticut</a:t>
            </a:r>
            <a:endParaRPr lang="en-US"/>
          </a:p>
        </p:txBody>
      </p:sp>
      <p:sp>
        <p:nvSpPr>
          <p:cNvPr id="12" name="Slide Number Placeholder 11"/>
          <p:cNvSpPr>
            <a:spLocks noGrp="1"/>
          </p:cNvSpPr>
          <p:nvPr>
            <p:ph type="sldNum" sz="quarter" idx="11"/>
          </p:nvPr>
        </p:nvSpPr>
        <p:spPr/>
        <p:txBody>
          <a:bodyPr/>
          <a:lstStyle/>
          <a:p>
            <a:fld id="{3692DC17-4320-456A-B7B9-D6C00D9F246E}" type="slidenum">
              <a:rPr lang="en-US" smtClean="0"/>
              <a:t>76</a:t>
            </a:fld>
            <a:endParaRPr lang="en-US"/>
          </a:p>
        </p:txBody>
      </p:sp>
      <p:sp>
        <p:nvSpPr>
          <p:cNvPr id="7" name="TextBox 6"/>
          <p:cNvSpPr txBox="1"/>
          <p:nvPr/>
        </p:nvSpPr>
        <p:spPr>
          <a:xfrm>
            <a:off x="1676400" y="762000"/>
            <a:ext cx="5715000" cy="523220"/>
          </a:xfrm>
          <a:prstGeom prst="rect">
            <a:avLst/>
          </a:prstGeom>
          <a:noFill/>
        </p:spPr>
        <p:txBody>
          <a:bodyPr wrap="square" rtlCol="0">
            <a:spAutoFit/>
          </a:bodyPr>
          <a:lstStyle/>
          <a:p>
            <a:pPr algn="ctr"/>
            <a:r>
              <a:rPr lang="en-US" sz="2800" dirty="0" smtClean="0">
                <a:latin typeface="Calibri" panose="020F0502020204030204" pitchFamily="34" charset="0"/>
              </a:rPr>
              <a:t>Export Results to Excel</a:t>
            </a:r>
            <a:endParaRPr lang="en-US" sz="2800" dirty="0">
              <a:latin typeface="Calibri" panose="020F0502020204030204" pitchFamily="34" charset="0"/>
            </a:endParaRPr>
          </a:p>
        </p:txBody>
      </p:sp>
    </p:spTree>
    <p:extLst>
      <p:ext uri="{BB962C8B-B14F-4D97-AF65-F5344CB8AC3E}">
        <p14:creationId xmlns:p14="http://schemas.microsoft.com/office/powerpoint/2010/main" val="82233947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3800" y="2438400"/>
            <a:ext cx="2819400" cy="1371599"/>
          </a:xfrm>
        </p:spPr>
        <p:txBody>
          <a:bodyPr/>
          <a:lstStyle/>
          <a:p>
            <a:r>
              <a:rPr lang="en-US" sz="4400" dirty="0">
                <a:latin typeface="Arial Black" panose="020B0A04020102020204" pitchFamily="34" charset="0"/>
              </a:rPr>
              <a:t>break</a:t>
            </a:r>
            <a:endParaRPr lang="en-US" sz="4400" b="1" dirty="0">
              <a:latin typeface="Arial Black" panose="020B0A04020102020204" pitchFamily="34" charset="0"/>
            </a:endParaRPr>
          </a:p>
        </p:txBody>
      </p:sp>
      <p:sp>
        <p:nvSpPr>
          <p:cNvPr id="4" name="Slide Number Placeholder 3"/>
          <p:cNvSpPr>
            <a:spLocks noGrp="1"/>
          </p:cNvSpPr>
          <p:nvPr>
            <p:ph type="sldNum" sz="quarter" idx="11"/>
          </p:nvPr>
        </p:nvSpPr>
        <p:spPr/>
        <p:txBody>
          <a:bodyPr/>
          <a:lstStyle/>
          <a:p>
            <a:fld id="{3692DC17-4320-456A-B7B9-D6C00D9F246E}" type="slidenum">
              <a:rPr lang="en-US" smtClean="0"/>
              <a:pPr/>
              <a:t>77</a:t>
            </a:fld>
            <a:endParaRPr lang="en-US" dirty="0"/>
          </a:p>
        </p:txBody>
      </p:sp>
      <p:sp>
        <p:nvSpPr>
          <p:cNvPr id="5" name="Footer Placeholder 4"/>
          <p:cNvSpPr>
            <a:spLocks noGrp="1"/>
          </p:cNvSpPr>
          <p:nvPr>
            <p:ph type="ftr" sz="quarter" idx="12"/>
          </p:nvPr>
        </p:nvSpPr>
        <p:spPr/>
        <p:txBody>
          <a:bodyPr/>
          <a:lstStyle/>
          <a:p>
            <a:r>
              <a:rPr lang="en-US" smtClean="0"/>
              <a:t>Copyright © 2002-2016 State of Connecticut</a:t>
            </a:r>
            <a:endParaRPr lang="en-US"/>
          </a:p>
        </p:txBody>
      </p:sp>
      <p:pic>
        <p:nvPicPr>
          <p:cNvPr id="6" name="Picture 2" descr="cid:image001.png@01D1A1FD.A4FB5E70"/>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7467600" y="152399"/>
            <a:ext cx="125412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449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81000" y="1066800"/>
            <a:ext cx="8610600" cy="5181600"/>
          </a:xfrm>
        </p:spPr>
        <p:txBody>
          <a:bodyPr>
            <a:normAutofit/>
          </a:bodyPr>
          <a:lstStyle/>
          <a:p>
            <a:pPr marL="342900" lvl="1" indent="-342900" algn="l">
              <a:buFont typeface="Wingdings" panose="05000000000000000000" pitchFamily="2" charset="2"/>
              <a:buChar char="§"/>
              <a:tabLst>
                <a:tab pos="52388" algn="l"/>
              </a:tabLst>
            </a:pPr>
            <a:r>
              <a:rPr lang="en-US" sz="2000" i="0" dirty="0">
                <a:solidFill>
                  <a:schemeClr val="tx1"/>
                </a:solidFill>
                <a:latin typeface="Calibri" panose="020F0502020204030204" pitchFamily="34" charset="0"/>
              </a:rPr>
              <a:t>A Dashboard Prompt is interactive and will always appear on the dashboard page so that the user can prompt for different values without having to rerun the dashboard.</a:t>
            </a:r>
          </a:p>
          <a:p>
            <a:pPr marL="342900" indent="-342900">
              <a:buFont typeface="Wingdings" panose="05000000000000000000" pitchFamily="2" charset="2"/>
              <a:buChar char="§"/>
            </a:pPr>
            <a:r>
              <a:rPr lang="en-US" i="0" dirty="0">
                <a:latin typeface="Calibri" panose="020F0502020204030204" pitchFamily="34" charset="0"/>
              </a:rPr>
              <a:t>A </a:t>
            </a:r>
            <a:r>
              <a:rPr lang="en-US" b="1" i="0" dirty="0">
                <a:latin typeface="Calibri" panose="020F0502020204030204" pitchFamily="34" charset="0"/>
              </a:rPr>
              <a:t>Dashboard</a:t>
            </a:r>
            <a:r>
              <a:rPr lang="en-US" i="0" dirty="0">
                <a:latin typeface="Calibri" panose="020F0502020204030204" pitchFamily="34" charset="0"/>
              </a:rPr>
              <a:t> </a:t>
            </a:r>
            <a:r>
              <a:rPr lang="en-US" b="1" i="0" dirty="0">
                <a:latin typeface="Calibri" panose="020F0502020204030204" pitchFamily="34" charset="0"/>
              </a:rPr>
              <a:t>Prompt</a:t>
            </a:r>
            <a:r>
              <a:rPr lang="en-US" i="0" dirty="0">
                <a:latin typeface="Calibri" panose="020F0502020204030204" pitchFamily="34" charset="0"/>
              </a:rPr>
              <a:t> can also interact with selection steps. You can specify a dashboard prompt to override a specific selection step. </a:t>
            </a:r>
            <a:endParaRPr lang="en-US" i="0" dirty="0" smtClean="0">
              <a:latin typeface="Calibri" panose="020F0502020204030204" pitchFamily="34" charset="0"/>
            </a:endParaRPr>
          </a:p>
          <a:p>
            <a:pPr marL="342900" indent="-342900">
              <a:buFont typeface="Wingdings" panose="05000000000000000000" pitchFamily="2" charset="2"/>
              <a:buChar char="§"/>
            </a:pPr>
            <a:r>
              <a:rPr lang="en-US" i="0" dirty="0">
                <a:latin typeface="Calibri" panose="020F0502020204030204" pitchFamily="34" charset="0"/>
              </a:rPr>
              <a:t>The step will be processed against the dashboard column with the user-specified data values collected by the dashboard column prompt, whereas all other </a:t>
            </a:r>
            <a:r>
              <a:rPr lang="en-US" i="0" dirty="0" smtClean="0">
                <a:latin typeface="Calibri" panose="020F0502020204030204" pitchFamily="34" charset="0"/>
              </a:rPr>
              <a:t>steps </a:t>
            </a:r>
            <a:r>
              <a:rPr lang="en-US" i="0" dirty="0">
                <a:latin typeface="Calibri" panose="020F0502020204030204" pitchFamily="34" charset="0"/>
              </a:rPr>
              <a:t>will be processed as originally specified</a:t>
            </a:r>
            <a:r>
              <a:rPr lang="en-US" i="0" dirty="0" smtClean="0">
                <a:latin typeface="Calibri" panose="020F0502020204030204" pitchFamily="34" charset="0"/>
              </a:rPr>
              <a:t>.</a:t>
            </a:r>
          </a:p>
          <a:p>
            <a:pPr marL="342900" indent="-342900">
              <a:buFont typeface="Wingdings" panose="05000000000000000000" pitchFamily="2" charset="2"/>
              <a:buChar char="§"/>
            </a:pPr>
            <a:r>
              <a:rPr lang="en-US" i="0" dirty="0">
                <a:latin typeface="Calibri" panose="020F0502020204030204" pitchFamily="34" charset="0"/>
              </a:rPr>
              <a:t>It can filter one or any number of analyses embedded on the same dashboard page</a:t>
            </a:r>
            <a:endParaRPr lang="en-US" i="0" dirty="0" smtClean="0">
              <a:latin typeface="Calibri" panose="020F0502020204030204" pitchFamily="34" charset="0"/>
            </a:endParaRPr>
          </a:p>
          <a:p>
            <a:endParaRPr lang="en-US" dirty="0"/>
          </a:p>
          <a:p>
            <a:endParaRPr lang="en-US" dirty="0" smtClean="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4114800"/>
            <a:ext cx="3668665" cy="2472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78</a:t>
            </a:fld>
            <a:endParaRPr lang="en-US"/>
          </a:p>
        </p:txBody>
      </p:sp>
      <p:sp>
        <p:nvSpPr>
          <p:cNvPr id="8" name="TextBox 7"/>
          <p:cNvSpPr txBox="1"/>
          <p:nvPr/>
        </p:nvSpPr>
        <p:spPr>
          <a:xfrm>
            <a:off x="685800" y="76200"/>
            <a:ext cx="7696200" cy="707886"/>
          </a:xfrm>
          <a:prstGeom prst="rect">
            <a:avLst/>
          </a:prstGeom>
          <a:noFill/>
        </p:spPr>
        <p:txBody>
          <a:bodyPr wrap="square" rtlCol="0">
            <a:spAutoFit/>
          </a:bodyPr>
          <a:lstStyle/>
          <a:p>
            <a:pPr algn="ctr"/>
            <a:r>
              <a:rPr lang="en-US" sz="4000" dirty="0" smtClean="0"/>
              <a:t>8. Work with Dashboard Prompt</a:t>
            </a:r>
            <a:endParaRPr lang="en-US" sz="4000" dirty="0"/>
          </a:p>
        </p:txBody>
      </p:sp>
    </p:spTree>
    <p:extLst>
      <p:ext uri="{BB962C8B-B14F-4D97-AF65-F5344CB8AC3E}">
        <p14:creationId xmlns:p14="http://schemas.microsoft.com/office/powerpoint/2010/main" val="296565378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304800" y="1447800"/>
            <a:ext cx="8610600" cy="5181600"/>
          </a:xfrm>
        </p:spPr>
        <p:txBody>
          <a:bodyPr>
            <a:normAutofit/>
          </a:bodyPr>
          <a:lstStyle/>
          <a:p>
            <a:r>
              <a:rPr lang="en-US" sz="1800" i="0" dirty="0" smtClean="0">
                <a:solidFill>
                  <a:schemeClr val="tx1"/>
                </a:solidFill>
                <a:latin typeface="Calibri" panose="020F0502020204030204" pitchFamily="34" charset="0"/>
              </a:rPr>
              <a:t>The Dashboard Prompt editor consists of two sections:- </a:t>
            </a:r>
          </a:p>
          <a:p>
            <a:r>
              <a:rPr lang="en-US" sz="1800" i="0" dirty="0">
                <a:solidFill>
                  <a:schemeClr val="tx1"/>
                </a:solidFill>
                <a:latin typeface="Calibri" panose="020F0502020204030204" pitchFamily="34" charset="0"/>
              </a:rPr>
              <a:t>	</a:t>
            </a:r>
            <a:r>
              <a:rPr lang="en-US" sz="1800" i="0" dirty="0" smtClean="0">
                <a:solidFill>
                  <a:schemeClr val="tx1"/>
                </a:solidFill>
                <a:latin typeface="Calibri" panose="020F0502020204030204" pitchFamily="34" charset="0"/>
              </a:rPr>
              <a:t>The </a:t>
            </a:r>
            <a:r>
              <a:rPr lang="en-US" sz="1800" b="1" i="0" dirty="0">
                <a:solidFill>
                  <a:schemeClr val="tx1"/>
                </a:solidFill>
                <a:latin typeface="Calibri" panose="020F0502020204030204" pitchFamily="34" charset="0"/>
              </a:rPr>
              <a:t>Definition pane</a:t>
            </a:r>
            <a:r>
              <a:rPr lang="en-US" sz="1800" i="0" dirty="0">
                <a:solidFill>
                  <a:schemeClr val="tx1"/>
                </a:solidFill>
                <a:latin typeface="Calibri" panose="020F0502020204030204" pitchFamily="34" charset="0"/>
              </a:rPr>
              <a:t> allows you to add, organize, and manage a named prompt's columns. You can use column prompts, image prompts (maps), currency prompts, and variable prompts. The Definition table lets you view high-level information about the prompt's columns. You can also use this table to select columns for editing or deleting, arrange the order in which the prompts appear to the user, or insert row or column breaks between prompt items.</a:t>
            </a:r>
          </a:p>
          <a:p>
            <a:r>
              <a:rPr lang="en-US" sz="1800" i="0" dirty="0">
                <a:solidFill>
                  <a:schemeClr val="tx1"/>
                </a:solidFill>
                <a:latin typeface="Calibri" panose="020F0502020204030204" pitchFamily="34" charset="0"/>
              </a:rPr>
              <a:t> </a:t>
            </a:r>
            <a:r>
              <a:rPr lang="en-US" sz="1800" i="0" dirty="0" smtClean="0">
                <a:solidFill>
                  <a:schemeClr val="tx1"/>
                </a:solidFill>
                <a:latin typeface="Calibri" panose="020F0502020204030204" pitchFamily="34" charset="0"/>
              </a:rPr>
              <a:t>	The </a:t>
            </a:r>
            <a:r>
              <a:rPr lang="en-US" sz="1800" b="1" i="0" dirty="0">
                <a:solidFill>
                  <a:schemeClr val="tx1"/>
                </a:solidFill>
                <a:latin typeface="Calibri" panose="020F0502020204030204" pitchFamily="34" charset="0"/>
              </a:rPr>
              <a:t>Display pane</a:t>
            </a:r>
            <a:r>
              <a:rPr lang="en-US" sz="1800" i="0" dirty="0">
                <a:solidFill>
                  <a:schemeClr val="tx1"/>
                </a:solidFill>
                <a:latin typeface="Calibri" panose="020F0502020204030204" pitchFamily="34" charset="0"/>
              </a:rPr>
              <a:t> is a preview pane that allows you to view the prompt's layout and design.</a:t>
            </a:r>
          </a:p>
          <a:p>
            <a:endParaRPr lang="en-US" dirty="0" smtClean="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918889"/>
            <a:ext cx="4264269"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79</a:t>
            </a:fld>
            <a:endParaRPr lang="en-US"/>
          </a:p>
        </p:txBody>
      </p:sp>
      <p:sp>
        <p:nvSpPr>
          <p:cNvPr id="8" name="TextBox 7"/>
          <p:cNvSpPr txBox="1"/>
          <p:nvPr/>
        </p:nvSpPr>
        <p:spPr>
          <a:xfrm>
            <a:off x="685800" y="76200"/>
            <a:ext cx="7696200" cy="707886"/>
          </a:xfrm>
          <a:prstGeom prst="rect">
            <a:avLst/>
          </a:prstGeom>
          <a:noFill/>
        </p:spPr>
        <p:txBody>
          <a:bodyPr wrap="square" rtlCol="0">
            <a:spAutoFit/>
          </a:bodyPr>
          <a:lstStyle/>
          <a:p>
            <a:pPr algn="ctr"/>
            <a:r>
              <a:rPr lang="en-US" sz="4000" dirty="0" smtClean="0"/>
              <a:t>8. Work with Dashboard Prompt</a:t>
            </a:r>
            <a:endParaRPr lang="en-US" sz="4000" dirty="0"/>
          </a:p>
        </p:txBody>
      </p:sp>
    </p:spTree>
    <p:extLst>
      <p:ext uri="{BB962C8B-B14F-4D97-AF65-F5344CB8AC3E}">
        <p14:creationId xmlns:p14="http://schemas.microsoft.com/office/powerpoint/2010/main" val="3234330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40309" y="-13010"/>
            <a:ext cx="7467600" cy="533400"/>
          </a:xfrm>
        </p:spPr>
        <p:txBody>
          <a:bodyPr/>
          <a:lstStyle/>
          <a:p>
            <a:pPr algn="ctr"/>
            <a:r>
              <a:rPr lang="en-US" sz="4000" cap="none" dirty="0">
                <a:latin typeface="Calibri" panose="020F0502020204030204" pitchFamily="34" charset="0"/>
              </a:rPr>
              <a:t>2. </a:t>
            </a:r>
            <a:r>
              <a:rPr lang="en-US" sz="4000" cap="none" dirty="0" smtClean="0">
                <a:latin typeface="Calibri" panose="020F0502020204030204" pitchFamily="34" charset="0"/>
              </a:rPr>
              <a:t>UPK/Navigate </a:t>
            </a:r>
            <a:r>
              <a:rPr lang="en-US" sz="4000" cap="none" dirty="0">
                <a:latin typeface="Calibri" panose="020F0502020204030204" pitchFamily="34" charset="0"/>
              </a:rPr>
              <a:t>OBI- STARS</a:t>
            </a:r>
          </a:p>
        </p:txBody>
      </p:sp>
      <p:sp>
        <p:nvSpPr>
          <p:cNvPr id="5" name="Subtitle 4"/>
          <p:cNvSpPr>
            <a:spLocks noGrp="1"/>
          </p:cNvSpPr>
          <p:nvPr>
            <p:ph type="subTitle" idx="1"/>
          </p:nvPr>
        </p:nvSpPr>
        <p:spPr>
          <a:xfrm>
            <a:off x="-68961" y="1447800"/>
            <a:ext cx="4648200" cy="1981200"/>
          </a:xfrm>
        </p:spPr>
        <p:txBody>
          <a:bodyPr>
            <a:normAutofit/>
          </a:bodyPr>
          <a:lstStyle/>
          <a:p>
            <a:pPr lvl="0"/>
            <a:r>
              <a:rPr lang="en-US" sz="1800" i="0" dirty="0" smtClean="0">
                <a:latin typeface="Calibri" panose="020F0502020204030204" pitchFamily="34" charset="0"/>
              </a:rPr>
              <a:t>At the end of this section, you will be able to complete the following Objectives:</a:t>
            </a:r>
          </a:p>
          <a:p>
            <a:pPr marL="342900" lvl="0" indent="-342900">
              <a:buFont typeface="Arial" panose="020B0604020202020204" pitchFamily="34" charset="0"/>
              <a:buChar char="•"/>
            </a:pPr>
            <a:r>
              <a:rPr lang="en-US" sz="1800" i="0" dirty="0" smtClean="0">
                <a:latin typeface="Calibri" panose="020F0502020204030204" pitchFamily="34" charset="0"/>
              </a:rPr>
              <a:t>Sign into </a:t>
            </a:r>
            <a:r>
              <a:rPr lang="en-US" sz="1800" i="0" dirty="0">
                <a:latin typeface="Calibri" panose="020F0502020204030204" pitchFamily="34" charset="0"/>
              </a:rPr>
              <a:t>OBI </a:t>
            </a:r>
            <a:r>
              <a:rPr lang="en-US" sz="1800" i="0" dirty="0" smtClean="0">
                <a:latin typeface="Calibri" panose="020F0502020204030204" pitchFamily="34" charset="0"/>
              </a:rPr>
              <a:t>– STARS and </a:t>
            </a:r>
            <a:r>
              <a:rPr lang="en-US" sz="1800" i="0" dirty="0">
                <a:latin typeface="Calibri" panose="020F0502020204030204" pitchFamily="34" charset="0"/>
              </a:rPr>
              <a:t>u</a:t>
            </a:r>
            <a:r>
              <a:rPr lang="en-US" sz="1800" i="0" dirty="0" smtClean="0">
                <a:latin typeface="Calibri" panose="020F0502020204030204" pitchFamily="34" charset="0"/>
              </a:rPr>
              <a:t>nderstand the </a:t>
            </a:r>
            <a:r>
              <a:rPr lang="en-US" sz="1800" i="0" dirty="0">
                <a:latin typeface="Calibri" panose="020F0502020204030204" pitchFamily="34" charset="0"/>
              </a:rPr>
              <a:t>Homepage</a:t>
            </a:r>
          </a:p>
          <a:p>
            <a:pPr marL="342900" lvl="0" indent="-342900">
              <a:buFont typeface="Arial" panose="020B0604020202020204" pitchFamily="34" charset="0"/>
              <a:buChar char="•"/>
            </a:pPr>
            <a:r>
              <a:rPr lang="en-US" sz="1800" i="0" dirty="0">
                <a:latin typeface="Calibri" panose="020F0502020204030204" pitchFamily="34" charset="0"/>
              </a:rPr>
              <a:t>Understand the Analysis Editor </a:t>
            </a:r>
            <a:r>
              <a:rPr lang="en-US" sz="1800" i="0" dirty="0" smtClean="0">
                <a:latin typeface="Calibri" panose="020F0502020204030204" pitchFamily="34" charset="0"/>
              </a:rPr>
              <a:t>Criteria &amp; Results tabs</a:t>
            </a:r>
            <a:endParaRPr lang="en-US" sz="1800" i="0" dirty="0">
              <a:latin typeface="Calibri" panose="020F050202020403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4109" y="1185583"/>
            <a:ext cx="456528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425" y="3895329"/>
            <a:ext cx="4053745" cy="2601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7"/>
          <p:cNvSpPr>
            <a:spLocks noGrp="1"/>
          </p:cNvSpPr>
          <p:nvPr>
            <p:ph type="ftr" sz="quarter" idx="12"/>
          </p:nvPr>
        </p:nvSpPr>
        <p:spPr/>
        <p:txBody>
          <a:bodyPr/>
          <a:lstStyle/>
          <a:p>
            <a:r>
              <a:rPr lang="en-US" smtClean="0"/>
              <a:t>Copyright © 2002-2016 State of Connecticut</a:t>
            </a:r>
            <a:endParaRPr lang="en-US"/>
          </a:p>
        </p:txBody>
      </p:sp>
      <p:sp>
        <p:nvSpPr>
          <p:cNvPr id="9" name="Slide Number Placeholder 8"/>
          <p:cNvSpPr>
            <a:spLocks noGrp="1"/>
          </p:cNvSpPr>
          <p:nvPr>
            <p:ph type="sldNum" sz="quarter" idx="11"/>
          </p:nvPr>
        </p:nvSpPr>
        <p:spPr/>
        <p:txBody>
          <a:bodyPr/>
          <a:lstStyle/>
          <a:p>
            <a:fld id="{3692DC17-4320-456A-B7B9-D6C00D9F246E}" type="slidenum">
              <a:rPr lang="en-US" smtClean="0"/>
              <a:t>8</a:t>
            </a:fld>
            <a:endParaRPr lang="en-US"/>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838" y="4029471"/>
            <a:ext cx="4695823" cy="2466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687444" y="623334"/>
            <a:ext cx="4267200" cy="523220"/>
          </a:xfrm>
          <a:prstGeom prst="rect">
            <a:avLst/>
          </a:prstGeom>
          <a:noFill/>
        </p:spPr>
        <p:txBody>
          <a:bodyPr wrap="square" rtlCol="0">
            <a:spAutoFit/>
          </a:bodyPr>
          <a:lstStyle/>
          <a:p>
            <a:r>
              <a:rPr lang="en-US" sz="2800" dirty="0">
                <a:latin typeface="Calibri" panose="020F0502020204030204" pitchFamily="34" charset="0"/>
              </a:rPr>
              <a:t>Navigate </a:t>
            </a:r>
            <a:r>
              <a:rPr lang="en-US" sz="2800" dirty="0" smtClean="0">
                <a:latin typeface="Calibri" panose="020F0502020204030204" pitchFamily="34" charset="0"/>
              </a:rPr>
              <a:t>OBI-STARS</a:t>
            </a:r>
            <a:endParaRPr lang="en-US" sz="2800" dirty="0">
              <a:latin typeface="Calibri" panose="020F0502020204030204" pitchFamily="34" charset="0"/>
            </a:endParaRPr>
          </a:p>
        </p:txBody>
      </p:sp>
    </p:spTree>
    <p:extLst>
      <p:ext uri="{BB962C8B-B14F-4D97-AF65-F5344CB8AC3E}">
        <p14:creationId xmlns:p14="http://schemas.microsoft.com/office/powerpoint/2010/main" val="257308389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28600" y="1447800"/>
            <a:ext cx="8610600" cy="5181600"/>
          </a:xfrm>
        </p:spPr>
        <p:txBody>
          <a:bodyPr/>
          <a:lstStyle/>
          <a:p>
            <a:pPr algn="ctr"/>
            <a:r>
              <a:rPr lang="en-US" sz="3000" b="1" dirty="0" smtClean="0"/>
              <a:t>  Instructor Demo</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238861"/>
            <a:ext cx="27051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291124"/>
            <a:ext cx="3152775"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80</a:t>
            </a:fld>
            <a:endParaRPr lang="en-US"/>
          </a:p>
        </p:txBody>
      </p:sp>
      <p:sp>
        <p:nvSpPr>
          <p:cNvPr id="11" name="TextBox 10"/>
          <p:cNvSpPr txBox="1"/>
          <p:nvPr/>
        </p:nvSpPr>
        <p:spPr>
          <a:xfrm>
            <a:off x="685800" y="76200"/>
            <a:ext cx="7696200" cy="707886"/>
          </a:xfrm>
          <a:prstGeom prst="rect">
            <a:avLst/>
          </a:prstGeom>
          <a:noFill/>
        </p:spPr>
        <p:txBody>
          <a:bodyPr wrap="square" rtlCol="0">
            <a:spAutoFit/>
          </a:bodyPr>
          <a:lstStyle/>
          <a:p>
            <a:pPr algn="ctr"/>
            <a:r>
              <a:rPr lang="en-US" sz="4000" dirty="0" smtClean="0"/>
              <a:t>8. Work with Dashboard Prompt</a:t>
            </a:r>
            <a:endParaRPr lang="en-US" sz="4000" dirty="0"/>
          </a:p>
        </p:txBody>
      </p:sp>
    </p:spTree>
    <p:extLst>
      <p:ext uri="{BB962C8B-B14F-4D97-AF65-F5344CB8AC3E}">
        <p14:creationId xmlns:p14="http://schemas.microsoft.com/office/powerpoint/2010/main" val="227625126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1371600"/>
            <a:ext cx="8991600" cy="5257800"/>
          </a:xfrm>
        </p:spPr>
        <p:txBody>
          <a:bodyPr/>
          <a:lstStyle/>
          <a:p>
            <a:pPr algn="ctr"/>
            <a:endParaRPr lang="en-US" b="1" dirty="0" smtClean="0"/>
          </a:p>
          <a:p>
            <a:pPr lvl="0" algn="ctr"/>
            <a:r>
              <a:rPr lang="en-US" sz="3000" i="0" dirty="0" smtClean="0">
                <a:solidFill>
                  <a:srgbClr val="FFFFFF">
                    <a:tint val="75000"/>
                  </a:srgbClr>
                </a:solidFill>
                <a:latin typeface="Calibri" panose="020F0502020204030204" pitchFamily="34" charset="0"/>
              </a:rPr>
              <a:t>Student </a:t>
            </a:r>
            <a:r>
              <a:rPr lang="en-US" sz="3000"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learn on how to create a Dashboard prompt for Payroll Summary.</a:t>
            </a:r>
          </a:p>
          <a:p>
            <a:endParaRPr lang="en-US" i="0" dirty="0">
              <a:latin typeface="Calibri" panose="020F0502020204030204" pitchFamily="34" charset="0"/>
            </a:endParaRPr>
          </a:p>
          <a:p>
            <a:r>
              <a:rPr lang="en-US" dirty="0"/>
              <a:t>To do this: Refer to Guided Exercise </a:t>
            </a:r>
            <a:r>
              <a:rPr lang="en-US" dirty="0" smtClean="0"/>
              <a:t>sections 8.2.</a:t>
            </a:r>
            <a:endParaRPr lang="en-US" dirty="0"/>
          </a:p>
          <a:p>
            <a:endParaRPr lang="en-US" dirty="0" smtClean="0"/>
          </a:p>
        </p:txBody>
      </p:sp>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81</a:t>
            </a:fld>
            <a:endParaRPr lang="en-US"/>
          </a:p>
        </p:txBody>
      </p:sp>
      <p:sp>
        <p:nvSpPr>
          <p:cNvPr id="7" name="TextBox 6"/>
          <p:cNvSpPr txBox="1"/>
          <p:nvPr/>
        </p:nvSpPr>
        <p:spPr>
          <a:xfrm>
            <a:off x="685800" y="76200"/>
            <a:ext cx="7696200" cy="707886"/>
          </a:xfrm>
          <a:prstGeom prst="rect">
            <a:avLst/>
          </a:prstGeom>
          <a:noFill/>
        </p:spPr>
        <p:txBody>
          <a:bodyPr wrap="square" rtlCol="0">
            <a:spAutoFit/>
          </a:bodyPr>
          <a:lstStyle/>
          <a:p>
            <a:pPr algn="ctr"/>
            <a:r>
              <a:rPr lang="en-US" sz="4000" dirty="0" smtClean="0"/>
              <a:t>8. Work with Dashboard Prompt</a:t>
            </a:r>
            <a:endParaRPr lang="en-US" sz="4000" dirty="0"/>
          </a:p>
        </p:txBody>
      </p:sp>
    </p:spTree>
    <p:extLst>
      <p:ext uri="{BB962C8B-B14F-4D97-AF65-F5344CB8AC3E}">
        <p14:creationId xmlns:p14="http://schemas.microsoft.com/office/powerpoint/2010/main" val="24921175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Calibri" panose="020F0502020204030204" pitchFamily="34" charset="0"/>
              </a:rPr>
              <a:t>9. Build and Design a Dashboard</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304800" y="1371600"/>
            <a:ext cx="8839200" cy="5257800"/>
          </a:xfrm>
        </p:spPr>
        <p:txBody>
          <a:bodyPr>
            <a:normAutofit/>
          </a:bodyPr>
          <a:lstStyle/>
          <a:p>
            <a:pPr marL="342900" indent="-342900">
              <a:buFont typeface="Wingdings" panose="05000000000000000000" pitchFamily="2" charset="2"/>
              <a:buChar char="§"/>
            </a:pPr>
            <a:r>
              <a:rPr lang="en-US" i="0" dirty="0" smtClean="0">
                <a:latin typeface="Calibri" panose="020F0502020204030204" pitchFamily="34" charset="0"/>
              </a:rPr>
              <a:t>Dashboards </a:t>
            </a:r>
            <a:r>
              <a:rPr lang="en-US" i="0" dirty="0">
                <a:latin typeface="Calibri" panose="020F0502020204030204" pitchFamily="34" charset="0"/>
              </a:rPr>
              <a:t>provide personalized views of corporate and external information. Based on your permissions, you can view pre-configured dashboards or create your own personalized views. </a:t>
            </a:r>
            <a:endParaRPr lang="en-US" i="0" dirty="0" smtClean="0">
              <a:latin typeface="Calibri" panose="020F0502020204030204" pitchFamily="34" charset="0"/>
            </a:endParaRPr>
          </a:p>
          <a:p>
            <a:pPr marL="342900" indent="-342900">
              <a:buFont typeface="Wingdings" panose="05000000000000000000" pitchFamily="2" charset="2"/>
              <a:buChar char="§"/>
            </a:pPr>
            <a:r>
              <a:rPr lang="en-US" i="0" dirty="0" smtClean="0">
                <a:latin typeface="Calibri" panose="020F0502020204030204" pitchFamily="34" charset="0"/>
              </a:rPr>
              <a:t>The </a:t>
            </a:r>
            <a:r>
              <a:rPr lang="en-US" i="0" dirty="0">
                <a:latin typeface="Calibri" panose="020F0502020204030204" pitchFamily="34" charset="0"/>
              </a:rPr>
              <a:t>ability to create and edit dashboards is controlled by the </a:t>
            </a:r>
            <a:r>
              <a:rPr lang="en-US" b="1" i="0" dirty="0">
                <a:latin typeface="Calibri" panose="020F0502020204030204" pitchFamily="34" charset="0"/>
              </a:rPr>
              <a:t>Manage Dashboard</a:t>
            </a:r>
            <a:r>
              <a:rPr lang="en-US" i="0" dirty="0">
                <a:latin typeface="Calibri" panose="020F0502020204030204" pitchFamily="34" charset="0"/>
              </a:rPr>
              <a:t> privilege, which is managed by the administrator.</a:t>
            </a:r>
          </a:p>
          <a:p>
            <a:pPr marL="342900" indent="-342900">
              <a:buFont typeface="Wingdings" panose="05000000000000000000" pitchFamily="2" charset="2"/>
              <a:buChar char="§"/>
            </a:pPr>
            <a:r>
              <a:rPr lang="en-US" i="0" dirty="0" smtClean="0">
                <a:latin typeface="Calibri" panose="020F0502020204030204" pitchFamily="34" charset="0"/>
              </a:rPr>
              <a:t>We can </a:t>
            </a:r>
            <a:r>
              <a:rPr lang="en-US" i="0" dirty="0">
                <a:latin typeface="Calibri" panose="020F0502020204030204" pitchFamily="34" charset="0"/>
              </a:rPr>
              <a:t>view your personalized </a:t>
            </a:r>
            <a:endParaRPr lang="en-US" i="0" dirty="0" smtClean="0">
              <a:latin typeface="Calibri" panose="020F0502020204030204" pitchFamily="34" charset="0"/>
            </a:endParaRPr>
          </a:p>
          <a:p>
            <a:r>
              <a:rPr lang="en-US" i="0" dirty="0">
                <a:latin typeface="Calibri" panose="020F0502020204030204" pitchFamily="34" charset="0"/>
              </a:rPr>
              <a:t> </a:t>
            </a:r>
            <a:r>
              <a:rPr lang="en-US" i="0" dirty="0" smtClean="0">
                <a:latin typeface="Calibri" panose="020F0502020204030204" pitchFamily="34" charset="0"/>
              </a:rPr>
              <a:t>      views by </a:t>
            </a:r>
            <a:r>
              <a:rPr lang="en-US" i="0" dirty="0">
                <a:latin typeface="Calibri" panose="020F0502020204030204" pitchFamily="34" charset="0"/>
              </a:rPr>
              <a:t>selecting </a:t>
            </a:r>
            <a:r>
              <a:rPr lang="en-US" b="1" i="0" dirty="0">
                <a:latin typeface="Calibri" panose="020F0502020204030204" pitchFamily="34" charset="0"/>
              </a:rPr>
              <a:t>My Dashboard </a:t>
            </a:r>
            <a:endParaRPr lang="en-US" b="1" i="0" dirty="0" smtClean="0">
              <a:latin typeface="Calibri" panose="020F0502020204030204" pitchFamily="34" charset="0"/>
            </a:endParaRPr>
          </a:p>
          <a:p>
            <a:r>
              <a:rPr lang="en-US" b="1" i="0" dirty="0">
                <a:latin typeface="Calibri" panose="020F0502020204030204" pitchFamily="34" charset="0"/>
              </a:rPr>
              <a:t> </a:t>
            </a:r>
            <a:r>
              <a:rPr lang="en-US" b="1" i="0" dirty="0" smtClean="0">
                <a:latin typeface="Calibri" panose="020F0502020204030204" pitchFamily="34" charset="0"/>
              </a:rPr>
              <a:t>      </a:t>
            </a:r>
            <a:r>
              <a:rPr lang="en-US" i="0" dirty="0" smtClean="0">
                <a:latin typeface="Calibri" panose="020F0502020204030204" pitchFamily="34" charset="0"/>
              </a:rPr>
              <a:t>from the Dashboards </a:t>
            </a:r>
            <a:r>
              <a:rPr lang="en-US" i="0" dirty="0">
                <a:latin typeface="Calibri" panose="020F0502020204030204" pitchFamily="34" charset="0"/>
              </a:rPr>
              <a:t>drop-down </a:t>
            </a:r>
            <a:endParaRPr lang="en-US" i="0" dirty="0" smtClean="0">
              <a:latin typeface="Calibri" panose="020F0502020204030204" pitchFamily="34" charset="0"/>
            </a:endParaRPr>
          </a:p>
          <a:p>
            <a:r>
              <a:rPr lang="en-US" i="0" dirty="0">
                <a:latin typeface="Calibri" panose="020F0502020204030204" pitchFamily="34" charset="0"/>
              </a:rPr>
              <a:t> </a:t>
            </a:r>
            <a:r>
              <a:rPr lang="en-US" i="0" dirty="0" smtClean="0">
                <a:latin typeface="Calibri" panose="020F0502020204030204" pitchFamily="34" charset="0"/>
              </a:rPr>
              <a:t>       list</a:t>
            </a:r>
            <a:r>
              <a:rPr lang="en-US" i="0" dirty="0">
                <a:latin typeface="Calibri" panose="020F0502020204030204" pitchFamily="34" charset="0"/>
              </a:rPr>
              <a:t>. </a:t>
            </a:r>
            <a:endParaRPr lang="en-US" i="0" dirty="0" smtClean="0">
              <a:latin typeface="Calibri" panose="020F0502020204030204" pitchFamily="34" charset="0"/>
            </a:endParaRPr>
          </a:p>
          <a:p>
            <a:pPr marL="342900" indent="-342900">
              <a:buFont typeface="Wingdings" panose="05000000000000000000" pitchFamily="2" charset="2"/>
              <a:buChar char="§"/>
            </a:pPr>
            <a:r>
              <a:rPr lang="en-US" i="0" dirty="0" smtClean="0">
                <a:latin typeface="Calibri" panose="020F0502020204030204" pitchFamily="34" charset="0"/>
              </a:rPr>
              <a:t>We can </a:t>
            </a:r>
            <a:r>
              <a:rPr lang="en-US" i="0" dirty="0">
                <a:latin typeface="Calibri" panose="020F0502020204030204" pitchFamily="34" charset="0"/>
              </a:rPr>
              <a:t>also set My Dashboard as </a:t>
            </a:r>
            <a:endParaRPr lang="en-US" i="0" dirty="0" smtClean="0">
              <a:latin typeface="Calibri" panose="020F0502020204030204" pitchFamily="34" charset="0"/>
            </a:endParaRPr>
          </a:p>
          <a:p>
            <a:r>
              <a:rPr lang="en-US" i="0" dirty="0" smtClean="0">
                <a:latin typeface="Calibri" panose="020F0502020204030204" pitchFamily="34" charset="0"/>
              </a:rPr>
              <a:t>       your </a:t>
            </a:r>
            <a:r>
              <a:rPr lang="en-US" i="0" dirty="0">
                <a:latin typeface="Calibri" panose="020F0502020204030204" pitchFamily="34" charset="0"/>
              </a:rPr>
              <a:t>default dashboard. </a:t>
            </a:r>
            <a:endParaRPr lang="en-US" i="0" dirty="0" smtClean="0">
              <a:latin typeface="Calibri" panose="020F0502020204030204" pitchFamily="34" charset="0"/>
            </a:endParaRPr>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82</a:t>
            </a:fld>
            <a:endParaRPr lang="en-US"/>
          </a:p>
        </p:txBody>
      </p:sp>
      <p:pic>
        <p:nvPicPr>
          <p:cNvPr id="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949" y="3197234"/>
            <a:ext cx="4212265"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906392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Calibri" panose="020F0502020204030204" pitchFamily="34" charset="0"/>
              </a:rPr>
              <a:t>9. Build and Design a Dashboard</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1143000"/>
            <a:ext cx="9144000" cy="5486400"/>
          </a:xfrm>
        </p:spPr>
        <p:txBody>
          <a:bodyPr>
            <a:normAutofit/>
          </a:bodyPr>
          <a:lstStyle/>
          <a:p>
            <a:pPr marL="342900" indent="-342900">
              <a:buFont typeface="Wingdings" panose="05000000000000000000" pitchFamily="2" charset="2"/>
              <a:buChar char="§"/>
            </a:pPr>
            <a:endParaRPr lang="en-US" i="0" dirty="0" smtClean="0">
              <a:latin typeface="Calibri" panose="020F0502020204030204" pitchFamily="34" charset="0"/>
            </a:endParaRPr>
          </a:p>
          <a:p>
            <a:pPr marL="342900" indent="-342900">
              <a:buFont typeface="Wingdings" panose="05000000000000000000" pitchFamily="2" charset="2"/>
              <a:buChar char="§"/>
            </a:pPr>
            <a:r>
              <a:rPr lang="en-US" i="0" dirty="0" smtClean="0">
                <a:latin typeface="Calibri" panose="020F0502020204030204" pitchFamily="34" charset="0"/>
              </a:rPr>
              <a:t>Dashboards </a:t>
            </a:r>
            <a:r>
              <a:rPr lang="en-US" i="0" dirty="0">
                <a:latin typeface="Calibri" panose="020F0502020204030204" pitchFamily="34" charset="0"/>
              </a:rPr>
              <a:t>consist of multiple pages, which display as tabs across the top of the dashboard screen. Additionally, Analysis Editor </a:t>
            </a:r>
            <a:endParaRPr lang="en-US" i="0" dirty="0" smtClean="0">
              <a:latin typeface="Calibri" panose="020F0502020204030204" pitchFamily="34" charset="0"/>
            </a:endParaRPr>
          </a:p>
          <a:p>
            <a:pPr marL="342900" indent="-342900">
              <a:buFont typeface="Wingdings" panose="05000000000000000000" pitchFamily="2" charset="2"/>
              <a:buChar char="§"/>
            </a:pPr>
            <a:r>
              <a:rPr lang="en-US" i="0" dirty="0" smtClean="0">
                <a:latin typeface="Calibri" panose="020F0502020204030204" pitchFamily="34" charset="0"/>
              </a:rPr>
              <a:t>Users </a:t>
            </a:r>
            <a:r>
              <a:rPr lang="en-US" i="0" dirty="0">
                <a:latin typeface="Calibri" panose="020F0502020204030204" pitchFamily="34" charset="0"/>
              </a:rPr>
              <a:t>have a personal dashboard, called My Dashboard, which enables you to personalize content to meet your requirements.</a:t>
            </a:r>
          </a:p>
          <a:p>
            <a:pPr marL="342900" indent="-342900">
              <a:buFont typeface="Wingdings" panose="05000000000000000000" pitchFamily="2" charset="2"/>
              <a:buChar char="§"/>
            </a:pPr>
            <a:r>
              <a:rPr lang="en-US" i="0" dirty="0">
                <a:latin typeface="Calibri" panose="020F0502020204030204" pitchFamily="34" charset="0"/>
              </a:rPr>
              <a:t>Dashboard objects are items that are used only in a dashboard. Examples of dashboard objects are sections to hold content, navigation links, and embedded content appearing within a frame in a dashboard.</a:t>
            </a:r>
          </a:p>
          <a:p>
            <a:pPr marL="342900" indent="-342900">
              <a:buFont typeface="Wingdings" panose="05000000000000000000" pitchFamily="2" charset="2"/>
              <a:buChar char="§"/>
            </a:pPr>
            <a:r>
              <a:rPr lang="en-US" i="0" dirty="0">
                <a:latin typeface="Calibri" panose="020F0502020204030204" pitchFamily="34" charset="0"/>
              </a:rPr>
              <a:t>The look of a dashboard, such as background colors and the size of text, is controlled by styles and skins. </a:t>
            </a:r>
            <a:endParaRPr lang="en-US" i="0" dirty="0" smtClean="0">
              <a:latin typeface="Calibri" panose="020F0502020204030204" pitchFamily="34" charset="0"/>
            </a:endParaRPr>
          </a:p>
        </p:txBody>
      </p:sp>
      <p:sp>
        <p:nvSpPr>
          <p:cNvPr id="2" name="TextBox 1"/>
          <p:cNvSpPr txBox="1"/>
          <p:nvPr/>
        </p:nvSpPr>
        <p:spPr>
          <a:xfrm>
            <a:off x="1828800" y="762000"/>
            <a:ext cx="5867400" cy="523220"/>
          </a:xfrm>
          <a:prstGeom prst="rect">
            <a:avLst/>
          </a:prstGeom>
          <a:noFill/>
        </p:spPr>
        <p:txBody>
          <a:bodyPr wrap="square" rtlCol="0">
            <a:spAutoFit/>
          </a:bodyPr>
          <a:lstStyle/>
          <a:p>
            <a:pPr algn="ctr"/>
            <a:r>
              <a:rPr lang="en-US" sz="2800" dirty="0" smtClean="0">
                <a:latin typeface="Calibri" panose="020F0502020204030204" pitchFamily="34" charset="0"/>
              </a:rPr>
              <a:t>Understand &amp; Navigate My Dashboard</a:t>
            </a:r>
            <a:endParaRPr lang="en-US" sz="2800" dirty="0">
              <a:latin typeface="Calibri" panose="020F0502020204030204"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4311502"/>
            <a:ext cx="5229225"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83</a:t>
            </a:fld>
            <a:endParaRPr lang="en-US"/>
          </a:p>
        </p:txBody>
      </p:sp>
    </p:spTree>
    <p:extLst>
      <p:ext uri="{BB962C8B-B14F-4D97-AF65-F5344CB8AC3E}">
        <p14:creationId xmlns:p14="http://schemas.microsoft.com/office/powerpoint/2010/main" val="249396287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Calibri" panose="020F0502020204030204" pitchFamily="34" charset="0"/>
              </a:rPr>
              <a:t>9. Build and Design a Dashboard</a:t>
            </a:r>
          </a:p>
        </p:txBody>
      </p:sp>
      <p:sp>
        <p:nvSpPr>
          <p:cNvPr id="5" name="Subtitle 4"/>
          <p:cNvSpPr>
            <a:spLocks noGrp="1"/>
          </p:cNvSpPr>
          <p:nvPr>
            <p:ph type="subTitle" idx="1"/>
          </p:nvPr>
        </p:nvSpPr>
        <p:spPr>
          <a:xfrm>
            <a:off x="228600" y="1131332"/>
            <a:ext cx="8610600" cy="5498068"/>
          </a:xfrm>
        </p:spPr>
        <p:txBody>
          <a:bodyPr/>
          <a:lstStyle/>
          <a:p>
            <a:pPr algn="ctr"/>
            <a:r>
              <a:rPr lang="en-US" b="1" i="0" dirty="0" smtClean="0">
                <a:latin typeface="Calibri" panose="020F0502020204030204" pitchFamily="34" charset="0"/>
              </a:rPr>
              <a:t> </a:t>
            </a:r>
          </a:p>
          <a:p>
            <a:pPr algn="ctr"/>
            <a:r>
              <a:rPr lang="en-US" sz="2800" b="1" i="0" dirty="0" smtClean="0">
                <a:latin typeface="Calibri" panose="020F0502020204030204" pitchFamily="34" charset="0"/>
              </a:rPr>
              <a:t> Instructor Demo</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p:txBody>
      </p:sp>
      <p:pic>
        <p:nvPicPr>
          <p:cNvPr id="10242"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819400"/>
            <a:ext cx="42100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2286000"/>
            <a:ext cx="3657600" cy="4248150"/>
          </a:xfrm>
          <a:prstGeom prst="rect">
            <a:avLst/>
          </a:prstGeom>
          <a:noFill/>
          <a:extLst>
            <a:ext uri="{909E8E84-426E-40DD-AFC4-6F175D3DCCD1}">
              <a14:hiddenFill xmlns:a14="http://schemas.microsoft.com/office/drawing/2010/main">
                <a:solidFill>
                  <a:srgbClr val="FFFFFF"/>
                </a:solidFill>
              </a14:hiddenFill>
            </a:ext>
          </a:extLst>
        </p:spPr>
      </p:pic>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84</a:t>
            </a:fld>
            <a:endParaRPr lang="en-US"/>
          </a:p>
        </p:txBody>
      </p:sp>
      <p:sp>
        <p:nvSpPr>
          <p:cNvPr id="12" name="TextBox 11"/>
          <p:cNvSpPr txBox="1"/>
          <p:nvPr/>
        </p:nvSpPr>
        <p:spPr>
          <a:xfrm>
            <a:off x="1828800" y="762000"/>
            <a:ext cx="5867400" cy="523220"/>
          </a:xfrm>
          <a:prstGeom prst="rect">
            <a:avLst/>
          </a:prstGeom>
          <a:noFill/>
        </p:spPr>
        <p:txBody>
          <a:bodyPr wrap="square" rtlCol="0">
            <a:spAutoFit/>
          </a:bodyPr>
          <a:lstStyle/>
          <a:p>
            <a:pPr algn="ctr"/>
            <a:r>
              <a:rPr lang="en-US" sz="2800" dirty="0" smtClean="0">
                <a:latin typeface="Calibri" panose="020F0502020204030204" pitchFamily="34" charset="0"/>
              </a:rPr>
              <a:t>Understand &amp; Navigate My Dashboard</a:t>
            </a:r>
            <a:endParaRPr lang="en-US" sz="2800" dirty="0">
              <a:latin typeface="Calibri" panose="020F0502020204030204" pitchFamily="34" charset="0"/>
            </a:endParaRPr>
          </a:p>
        </p:txBody>
      </p:sp>
    </p:spTree>
    <p:extLst>
      <p:ext uri="{BB962C8B-B14F-4D97-AF65-F5344CB8AC3E}">
        <p14:creationId xmlns:p14="http://schemas.microsoft.com/office/powerpoint/2010/main" val="297728566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Calibri" panose="020F0502020204030204" pitchFamily="34" charset="0"/>
              </a:rPr>
              <a:t>9. Build and Design a Dashboard</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1131332"/>
            <a:ext cx="9144000" cy="5498068"/>
          </a:xfrm>
        </p:spPr>
        <p:txBody>
          <a:bodyPr>
            <a:normAutofit/>
          </a:bodyPr>
          <a:lstStyle/>
          <a:p>
            <a:pPr algn="ctr"/>
            <a:endParaRPr lang="en-US" sz="2800" i="0" dirty="0" smtClean="0">
              <a:latin typeface="Calibri" panose="020F0502020204030204" pitchFamily="34" charset="0"/>
            </a:endParaRPr>
          </a:p>
          <a:p>
            <a:pPr algn="ctr"/>
            <a:r>
              <a:rPr lang="en-US" sz="2800" i="0" dirty="0" smtClean="0">
                <a:latin typeface="Calibri" panose="020F0502020204030204" pitchFamily="34" charset="0"/>
              </a:rPr>
              <a:t>Building My Dashboard</a:t>
            </a:r>
          </a:p>
        </p:txBody>
      </p:sp>
      <p:sp>
        <p:nvSpPr>
          <p:cNvPr id="2" name="TextBox 1"/>
          <p:cNvSpPr txBox="1"/>
          <p:nvPr/>
        </p:nvSpPr>
        <p:spPr>
          <a:xfrm>
            <a:off x="1828800" y="762000"/>
            <a:ext cx="5867400" cy="523220"/>
          </a:xfrm>
          <a:prstGeom prst="rect">
            <a:avLst/>
          </a:prstGeom>
          <a:noFill/>
        </p:spPr>
        <p:txBody>
          <a:bodyPr wrap="square" rtlCol="0">
            <a:spAutoFit/>
          </a:bodyPr>
          <a:lstStyle/>
          <a:p>
            <a:pPr algn="ctr"/>
            <a:r>
              <a:rPr lang="en-US" sz="2800" dirty="0" smtClean="0">
                <a:latin typeface="Calibri" panose="020F0502020204030204" pitchFamily="34" charset="0"/>
              </a:rPr>
              <a:t>Build &amp; Edit My Dashboard</a:t>
            </a:r>
            <a:endParaRPr lang="en-US" sz="2800" dirty="0">
              <a:latin typeface="Calibri" panose="020F0502020204030204" pitchFamily="34" charset="0"/>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068" y="2951239"/>
            <a:ext cx="7086600" cy="237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85</a:t>
            </a:fld>
            <a:endParaRPr lang="en-US"/>
          </a:p>
        </p:txBody>
      </p:sp>
    </p:spTree>
    <p:extLst>
      <p:ext uri="{BB962C8B-B14F-4D97-AF65-F5344CB8AC3E}">
        <p14:creationId xmlns:p14="http://schemas.microsoft.com/office/powerpoint/2010/main" val="423230046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Calibri" panose="020F0502020204030204" pitchFamily="34" charset="0"/>
              </a:rPr>
              <a:t>9. Build and Design a Dashboard</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1131332"/>
            <a:ext cx="9144000" cy="5498068"/>
          </a:xfrm>
        </p:spPr>
        <p:txBody>
          <a:bodyPr>
            <a:normAutofit/>
          </a:bodyPr>
          <a:lstStyle/>
          <a:p>
            <a:pPr algn="ctr"/>
            <a:endParaRPr lang="en-US" sz="2800" i="0" dirty="0" smtClean="0">
              <a:latin typeface="Calibri" panose="020F0502020204030204" pitchFamily="34" charset="0"/>
            </a:endParaRPr>
          </a:p>
          <a:p>
            <a:pPr algn="ctr"/>
            <a:r>
              <a:rPr lang="en-US" sz="2800" i="0" dirty="0" smtClean="0">
                <a:latin typeface="Calibri" panose="020F0502020204030204" pitchFamily="34" charset="0"/>
              </a:rPr>
              <a:t>Edit My Dashboard</a:t>
            </a:r>
          </a:p>
          <a:p>
            <a:pPr algn="ctr"/>
            <a:endParaRPr lang="en-US" sz="2800" i="0" dirty="0" smtClean="0">
              <a:latin typeface="Calibri" panose="020F0502020204030204" pitchFamily="34" charset="0"/>
            </a:endParaRPr>
          </a:p>
          <a:p>
            <a:pPr marL="342900" indent="-342900">
              <a:buFont typeface="Wingdings" panose="05000000000000000000" pitchFamily="2" charset="2"/>
              <a:buChar char="§"/>
            </a:pPr>
            <a:r>
              <a:rPr lang="en-US" i="0" dirty="0" smtClean="0">
                <a:latin typeface="Calibri" panose="020F0502020204030204" pitchFamily="34" charset="0"/>
              </a:rPr>
              <a:t>We can Rename the Dashboard page, add multiple pages.</a:t>
            </a:r>
          </a:p>
          <a:p>
            <a:pPr marL="342900" indent="-342900">
              <a:buFont typeface="Wingdings" panose="05000000000000000000" pitchFamily="2" charset="2"/>
              <a:buChar char="§"/>
            </a:pPr>
            <a:r>
              <a:rPr lang="en-US" i="0" dirty="0" smtClean="0">
                <a:latin typeface="Calibri" panose="020F0502020204030204" pitchFamily="34" charset="0"/>
              </a:rPr>
              <a:t>We can add Report Links to the </a:t>
            </a:r>
          </a:p>
          <a:p>
            <a:r>
              <a:rPr lang="en-US" i="0" dirty="0" smtClean="0">
                <a:latin typeface="Calibri" panose="020F0502020204030204" pitchFamily="34" charset="0"/>
              </a:rPr>
              <a:t>       Dashboard page so that we can </a:t>
            </a:r>
          </a:p>
          <a:p>
            <a:r>
              <a:rPr lang="en-US" i="0" dirty="0">
                <a:latin typeface="Calibri" panose="020F0502020204030204" pitchFamily="34" charset="0"/>
              </a:rPr>
              <a:t> </a:t>
            </a:r>
            <a:r>
              <a:rPr lang="en-US" i="0" dirty="0" smtClean="0">
                <a:latin typeface="Calibri" panose="020F0502020204030204" pitchFamily="34" charset="0"/>
              </a:rPr>
              <a:t>      print, export, edit or refresh </a:t>
            </a:r>
          </a:p>
          <a:p>
            <a:r>
              <a:rPr lang="en-US" i="0" dirty="0">
                <a:latin typeface="Calibri" panose="020F0502020204030204" pitchFamily="34" charset="0"/>
              </a:rPr>
              <a:t> </a:t>
            </a:r>
            <a:r>
              <a:rPr lang="en-US" i="0" dirty="0" smtClean="0">
                <a:latin typeface="Calibri" panose="020F0502020204030204" pitchFamily="34" charset="0"/>
              </a:rPr>
              <a:t>      analysis on Dashboard.</a:t>
            </a:r>
          </a:p>
          <a:p>
            <a:pPr marL="342900" indent="-342900">
              <a:buFont typeface="Wingdings" panose="05000000000000000000" pitchFamily="2" charset="2"/>
              <a:buChar char="§"/>
            </a:pPr>
            <a:r>
              <a:rPr lang="en-US" i="0" dirty="0" smtClean="0">
                <a:latin typeface="Calibri" panose="020F0502020204030204" pitchFamily="34" charset="0"/>
              </a:rPr>
              <a:t>We can change the background </a:t>
            </a:r>
          </a:p>
          <a:p>
            <a:r>
              <a:rPr lang="en-US" i="0" dirty="0">
                <a:latin typeface="Calibri" panose="020F0502020204030204" pitchFamily="34" charset="0"/>
              </a:rPr>
              <a:t> </a:t>
            </a:r>
            <a:r>
              <a:rPr lang="en-US" i="0" dirty="0" smtClean="0">
                <a:latin typeface="Calibri" panose="020F0502020204030204" pitchFamily="34" charset="0"/>
              </a:rPr>
              <a:t>      color of the section.</a:t>
            </a:r>
          </a:p>
          <a:p>
            <a:pPr marL="342900" indent="-342900">
              <a:buFont typeface="Wingdings" panose="05000000000000000000" pitchFamily="2" charset="2"/>
              <a:buChar char="§"/>
            </a:pPr>
            <a:endParaRPr lang="en-US" dirty="0" smtClean="0"/>
          </a:p>
          <a:p>
            <a:endParaRPr lang="en-US" dirty="0" smtClean="0"/>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86</a:t>
            </a:fld>
            <a:endParaRPr lang="en-US"/>
          </a:p>
        </p:txBody>
      </p:sp>
      <p:pic>
        <p:nvPicPr>
          <p:cNvPr id="1638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429000"/>
            <a:ext cx="4143829"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828800" y="762000"/>
            <a:ext cx="5867400" cy="523220"/>
          </a:xfrm>
          <a:prstGeom prst="rect">
            <a:avLst/>
          </a:prstGeom>
          <a:noFill/>
        </p:spPr>
        <p:txBody>
          <a:bodyPr wrap="square" rtlCol="0">
            <a:spAutoFit/>
          </a:bodyPr>
          <a:lstStyle/>
          <a:p>
            <a:pPr algn="ctr"/>
            <a:r>
              <a:rPr lang="en-US" sz="2800" dirty="0" smtClean="0">
                <a:latin typeface="Calibri" panose="020F0502020204030204" pitchFamily="34" charset="0"/>
              </a:rPr>
              <a:t>Build &amp; Edit My Dashboard</a:t>
            </a:r>
            <a:endParaRPr lang="en-US" sz="2800" dirty="0">
              <a:latin typeface="Calibri" panose="020F0502020204030204" pitchFamily="34" charset="0"/>
            </a:endParaRPr>
          </a:p>
        </p:txBody>
      </p:sp>
    </p:spTree>
    <p:extLst>
      <p:ext uri="{BB962C8B-B14F-4D97-AF65-F5344CB8AC3E}">
        <p14:creationId xmlns:p14="http://schemas.microsoft.com/office/powerpoint/2010/main" val="395933264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Calibri" panose="020F0502020204030204" pitchFamily="34" charset="0"/>
              </a:rPr>
              <a:t>9. Build and Design a Dashboard</a:t>
            </a:r>
          </a:p>
        </p:txBody>
      </p:sp>
      <p:sp>
        <p:nvSpPr>
          <p:cNvPr id="5" name="Subtitle 4"/>
          <p:cNvSpPr>
            <a:spLocks noGrp="1"/>
          </p:cNvSpPr>
          <p:nvPr>
            <p:ph type="subTitle" idx="1"/>
          </p:nvPr>
        </p:nvSpPr>
        <p:spPr>
          <a:xfrm>
            <a:off x="228600" y="1131332"/>
            <a:ext cx="8610600" cy="5498068"/>
          </a:xfrm>
        </p:spPr>
        <p:txBody>
          <a:bodyPr/>
          <a:lstStyle/>
          <a:p>
            <a:pPr algn="ctr"/>
            <a:r>
              <a:rPr lang="en-US" b="1" dirty="0" smtClean="0"/>
              <a:t> </a:t>
            </a:r>
          </a:p>
          <a:p>
            <a:pPr algn="ctr"/>
            <a:endParaRPr lang="en-US" b="1" dirty="0"/>
          </a:p>
          <a:p>
            <a:pPr algn="ctr"/>
            <a:endParaRPr lang="en-US" b="1" dirty="0" smtClean="0"/>
          </a:p>
          <a:p>
            <a:pPr algn="ctr"/>
            <a:endParaRPr lang="en-US" b="1" dirty="0"/>
          </a:p>
          <a:p>
            <a:pPr algn="ctr"/>
            <a:endParaRPr lang="en-US" b="1" dirty="0" smtClean="0"/>
          </a:p>
          <a:p>
            <a:pPr algn="ctr"/>
            <a:r>
              <a:rPr lang="en-US" sz="3000" b="1" i="0" dirty="0" smtClean="0">
                <a:latin typeface="Calibri" panose="020F0502020204030204" pitchFamily="34" charset="0"/>
              </a:rPr>
              <a:t> Instructor Demo</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87</a:t>
            </a:fld>
            <a:endParaRPr lang="en-US"/>
          </a:p>
        </p:txBody>
      </p:sp>
      <p:sp>
        <p:nvSpPr>
          <p:cNvPr id="7" name="TextBox 6"/>
          <p:cNvSpPr txBox="1"/>
          <p:nvPr/>
        </p:nvSpPr>
        <p:spPr>
          <a:xfrm>
            <a:off x="1828800" y="762000"/>
            <a:ext cx="5867400" cy="523220"/>
          </a:xfrm>
          <a:prstGeom prst="rect">
            <a:avLst/>
          </a:prstGeom>
          <a:noFill/>
        </p:spPr>
        <p:txBody>
          <a:bodyPr wrap="square" rtlCol="0">
            <a:spAutoFit/>
          </a:bodyPr>
          <a:lstStyle/>
          <a:p>
            <a:pPr algn="ctr"/>
            <a:r>
              <a:rPr lang="en-US" sz="2800" dirty="0" smtClean="0">
                <a:latin typeface="Calibri" panose="020F0502020204030204" pitchFamily="34" charset="0"/>
              </a:rPr>
              <a:t>Build &amp; Edit My Dashboard</a:t>
            </a:r>
            <a:endParaRPr lang="en-US" sz="2800" dirty="0">
              <a:latin typeface="Calibri" panose="020F0502020204030204" pitchFamily="34" charset="0"/>
            </a:endParaRPr>
          </a:p>
        </p:txBody>
      </p:sp>
    </p:spTree>
    <p:extLst>
      <p:ext uri="{BB962C8B-B14F-4D97-AF65-F5344CB8AC3E}">
        <p14:creationId xmlns:p14="http://schemas.microsoft.com/office/powerpoint/2010/main" val="140534563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Calibri" panose="020F0502020204030204" pitchFamily="34" charset="0"/>
              </a:rPr>
              <a:t>9. Build and Design a Dashboard</a:t>
            </a:r>
          </a:p>
        </p:txBody>
      </p:sp>
      <p:sp>
        <p:nvSpPr>
          <p:cNvPr id="5" name="Subtitle 4"/>
          <p:cNvSpPr>
            <a:spLocks noGrp="1"/>
          </p:cNvSpPr>
          <p:nvPr>
            <p:ph type="subTitle" idx="1"/>
          </p:nvPr>
        </p:nvSpPr>
        <p:spPr>
          <a:xfrm>
            <a:off x="0" y="1371600"/>
            <a:ext cx="8991600" cy="5257800"/>
          </a:xfrm>
        </p:spPr>
        <p:txBody>
          <a:bodyPr/>
          <a:lstStyle/>
          <a:p>
            <a:pPr algn="ctr"/>
            <a:endParaRPr lang="en-US" b="1" dirty="0" smtClean="0"/>
          </a:p>
          <a:p>
            <a:pPr lvl="0" algn="ctr"/>
            <a:r>
              <a:rPr lang="en-US" sz="3000" i="0" dirty="0" smtClean="0">
                <a:solidFill>
                  <a:srgbClr val="FFFFFF">
                    <a:tint val="75000"/>
                  </a:srgbClr>
                </a:solidFill>
                <a:latin typeface="Calibri" panose="020F0502020204030204" pitchFamily="34" charset="0"/>
              </a:rPr>
              <a:t>Student </a:t>
            </a:r>
            <a:r>
              <a:rPr lang="en-US" sz="3000" i="0" dirty="0">
                <a:solidFill>
                  <a:srgbClr val="FFFFFF">
                    <a:tint val="75000"/>
                  </a:srgbClr>
                </a:solidFill>
                <a:latin typeface="Calibri" panose="020F0502020204030204" pitchFamily="34" charset="0"/>
              </a:rPr>
              <a:t>Activity</a:t>
            </a:r>
          </a:p>
          <a:p>
            <a:r>
              <a:rPr lang="en-US" i="0" dirty="0">
                <a:latin typeface="Calibri" panose="020F0502020204030204" pitchFamily="34" charset="0"/>
              </a:rPr>
              <a:t>In this exercise we will </a:t>
            </a:r>
            <a:r>
              <a:rPr lang="en-US" i="0" dirty="0" smtClean="0">
                <a:latin typeface="Calibri" panose="020F0502020204030204" pitchFamily="34" charset="0"/>
              </a:rPr>
              <a:t>learn on how to build My Dashboard using Dashboard Prompt and Payroll Details report. </a:t>
            </a:r>
          </a:p>
          <a:p>
            <a:r>
              <a:rPr lang="en-US" i="0" dirty="0" smtClean="0">
                <a:latin typeface="Calibri" panose="020F0502020204030204" pitchFamily="34" charset="0"/>
              </a:rPr>
              <a:t>We will also learn on how to create a new page on My Dashboard and add report links to the dashboard.</a:t>
            </a:r>
          </a:p>
          <a:p>
            <a:endParaRPr lang="en-US" i="0" dirty="0">
              <a:latin typeface="Calibri" panose="020F0502020204030204" pitchFamily="34" charset="0"/>
            </a:endParaRPr>
          </a:p>
          <a:p>
            <a:r>
              <a:rPr lang="en-US" dirty="0"/>
              <a:t>To do this: Refer to Guided Exercise </a:t>
            </a:r>
            <a:r>
              <a:rPr lang="en-US" dirty="0" smtClean="0"/>
              <a:t>sections 9.2 &amp; 9.3</a:t>
            </a:r>
            <a:endParaRPr lang="en-US" dirty="0"/>
          </a:p>
          <a:p>
            <a:endParaRPr lang="en-US" dirty="0" smtClean="0"/>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88</a:t>
            </a:fld>
            <a:endParaRPr lang="en-US"/>
          </a:p>
        </p:txBody>
      </p:sp>
      <p:sp>
        <p:nvSpPr>
          <p:cNvPr id="7" name="TextBox 6"/>
          <p:cNvSpPr txBox="1"/>
          <p:nvPr/>
        </p:nvSpPr>
        <p:spPr>
          <a:xfrm>
            <a:off x="1828800" y="762000"/>
            <a:ext cx="5867400" cy="523220"/>
          </a:xfrm>
          <a:prstGeom prst="rect">
            <a:avLst/>
          </a:prstGeom>
          <a:noFill/>
        </p:spPr>
        <p:txBody>
          <a:bodyPr wrap="square" rtlCol="0">
            <a:spAutoFit/>
          </a:bodyPr>
          <a:lstStyle/>
          <a:p>
            <a:pPr algn="ctr"/>
            <a:r>
              <a:rPr lang="en-US" sz="2800" dirty="0" smtClean="0">
                <a:latin typeface="Calibri" panose="020F0502020204030204" pitchFamily="34" charset="0"/>
              </a:rPr>
              <a:t>Build &amp; Edit My Dashboard</a:t>
            </a:r>
            <a:endParaRPr lang="en-US" sz="2800" dirty="0">
              <a:latin typeface="Calibri" panose="020F0502020204030204" pitchFamily="34" charset="0"/>
            </a:endParaRPr>
          </a:p>
        </p:txBody>
      </p:sp>
    </p:spTree>
    <p:extLst>
      <p:ext uri="{BB962C8B-B14F-4D97-AF65-F5344CB8AC3E}">
        <p14:creationId xmlns:p14="http://schemas.microsoft.com/office/powerpoint/2010/main" val="57490136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Calibri" panose="020F0502020204030204" pitchFamily="34" charset="0"/>
              </a:rPr>
              <a:t>9. Build and Design a Dashboard</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1131332"/>
            <a:ext cx="9144000" cy="5498068"/>
          </a:xfrm>
        </p:spPr>
        <p:txBody>
          <a:bodyPr>
            <a:normAutofit/>
          </a:bodyPr>
          <a:lstStyle/>
          <a:p>
            <a:pPr marL="342900" indent="-342900">
              <a:buFont typeface="Wingdings" panose="05000000000000000000" pitchFamily="2" charset="2"/>
              <a:buChar char="§"/>
            </a:pPr>
            <a:endParaRPr lang="en-US" i="0" dirty="0" smtClean="0">
              <a:latin typeface="Calibri" panose="020F0502020204030204" pitchFamily="34" charset="0"/>
            </a:endParaRPr>
          </a:p>
          <a:p>
            <a:pPr marL="342900" indent="-342900">
              <a:buFont typeface="Wingdings" panose="05000000000000000000" pitchFamily="2" charset="2"/>
              <a:buChar char="§"/>
            </a:pPr>
            <a:r>
              <a:rPr lang="en-US" i="0" dirty="0" smtClean="0">
                <a:latin typeface="Calibri" panose="020F0502020204030204" pitchFamily="34" charset="0"/>
              </a:rPr>
              <a:t>Create </a:t>
            </a:r>
            <a:r>
              <a:rPr lang="en-US" i="0" dirty="0">
                <a:latin typeface="Calibri" panose="020F0502020204030204" pitchFamily="34" charset="0"/>
              </a:rPr>
              <a:t>a personal, customized view of your dashboard page. </a:t>
            </a:r>
            <a:endParaRPr lang="en-US" i="0" dirty="0" smtClean="0">
              <a:latin typeface="Calibri" panose="020F0502020204030204" pitchFamily="34" charset="0"/>
            </a:endParaRPr>
          </a:p>
          <a:p>
            <a:pPr marL="342900" indent="-342900">
              <a:buFont typeface="Wingdings" panose="05000000000000000000" pitchFamily="2" charset="2"/>
              <a:buChar char="§"/>
            </a:pPr>
            <a:r>
              <a:rPr lang="en-US" i="0" dirty="0" smtClean="0">
                <a:latin typeface="Calibri" panose="020F0502020204030204" pitchFamily="34" charset="0"/>
              </a:rPr>
              <a:t>Saved </a:t>
            </a:r>
            <a:r>
              <a:rPr lang="en-US" i="0" dirty="0">
                <a:latin typeface="Calibri" panose="020F0502020204030204" pitchFamily="34" charset="0"/>
              </a:rPr>
              <a:t>customizations allow you to save and view dashboard pages in their current state with your most frequently used or favorite choices for items such as filters, prompts, column sorts, drills in analyses, and section expansion and collapse. </a:t>
            </a:r>
            <a:endParaRPr lang="en-US" i="0" dirty="0" smtClean="0">
              <a:latin typeface="Calibri" panose="020F0502020204030204" pitchFamily="34" charset="0"/>
            </a:endParaRPr>
          </a:p>
          <a:p>
            <a:pPr marL="342900" indent="-342900">
              <a:buFont typeface="Wingdings" panose="05000000000000000000" pitchFamily="2" charset="2"/>
              <a:buChar char="§"/>
            </a:pPr>
            <a:r>
              <a:rPr lang="en-US" i="0" dirty="0" smtClean="0">
                <a:latin typeface="Calibri" panose="020F0502020204030204" pitchFamily="34" charset="0"/>
              </a:rPr>
              <a:t>By </a:t>
            </a:r>
            <a:r>
              <a:rPr lang="en-US" i="0" dirty="0">
                <a:latin typeface="Calibri" panose="020F0502020204030204" pitchFamily="34" charset="0"/>
              </a:rPr>
              <a:t>saving customizations, you do not need to make these choices manually each time that you access the dashboard page.</a:t>
            </a:r>
          </a:p>
          <a:p>
            <a:endParaRPr lang="en-US" dirty="0" smtClean="0"/>
          </a:p>
        </p:txBody>
      </p:sp>
      <p:sp>
        <p:nvSpPr>
          <p:cNvPr id="2" name="TextBox 1"/>
          <p:cNvSpPr txBox="1"/>
          <p:nvPr/>
        </p:nvSpPr>
        <p:spPr>
          <a:xfrm>
            <a:off x="1828800" y="762000"/>
            <a:ext cx="5867400" cy="523220"/>
          </a:xfrm>
          <a:prstGeom prst="rect">
            <a:avLst/>
          </a:prstGeom>
          <a:noFill/>
        </p:spPr>
        <p:txBody>
          <a:bodyPr wrap="square" rtlCol="0">
            <a:spAutoFit/>
          </a:bodyPr>
          <a:lstStyle/>
          <a:p>
            <a:pPr algn="ctr"/>
            <a:r>
              <a:rPr lang="en-US" sz="2800" dirty="0" smtClean="0">
                <a:latin typeface="Calibri" panose="020F0502020204030204" pitchFamily="34" charset="0"/>
              </a:rPr>
              <a:t>Save a Customized Dashboard</a:t>
            </a:r>
            <a:endParaRPr lang="en-US" sz="2800" dirty="0">
              <a:latin typeface="Calibri" panose="020F0502020204030204" pitchFamily="34" charset="0"/>
            </a:endParaRPr>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0572" y="4038600"/>
            <a:ext cx="1619250"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89</a:t>
            </a:fld>
            <a:endParaRPr lang="en-US"/>
          </a:p>
        </p:txBody>
      </p:sp>
      <p:pic>
        <p:nvPicPr>
          <p:cNvPr id="205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3792459"/>
            <a:ext cx="2830513"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8688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467600" cy="838200"/>
          </a:xfrm>
        </p:spPr>
        <p:txBody>
          <a:bodyPr/>
          <a:lstStyle/>
          <a:p>
            <a:pPr algn="ctr"/>
            <a:r>
              <a:rPr lang="en-US" cap="none" dirty="0">
                <a:solidFill>
                  <a:srgbClr val="FFFFFF"/>
                </a:solidFill>
                <a:latin typeface="Candara"/>
              </a:rPr>
              <a:t>2. UPK/Navigate OBI- STARS</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990600"/>
            <a:ext cx="9067800" cy="5715000"/>
          </a:xfrm>
        </p:spPr>
        <p:txBody>
          <a:bodyPr>
            <a:normAutofit/>
          </a:bodyPr>
          <a:lstStyle/>
          <a:p>
            <a:pPr algn="ctr"/>
            <a:r>
              <a:rPr lang="en-US" sz="2800" i="0" dirty="0" smtClean="0">
                <a:latin typeface="Calibri" panose="020F0502020204030204" pitchFamily="34" charset="0"/>
              </a:rPr>
              <a:t>Sign into OBI-STARS</a:t>
            </a:r>
          </a:p>
          <a:p>
            <a:pPr marL="342900" indent="-342900">
              <a:buFont typeface="Arial" panose="020B0604020202020204" pitchFamily="34" charset="0"/>
              <a:buChar char="•"/>
            </a:pPr>
            <a:r>
              <a:rPr lang="en-US" sz="1800" i="0" dirty="0" smtClean="0">
                <a:latin typeface="Calibri" panose="020F0502020204030204" pitchFamily="34" charset="0"/>
              </a:rPr>
              <a:t>To access the OBI-STARS Production environment, click on the following link or copy and paste it into your browser’s URL section.</a:t>
            </a:r>
          </a:p>
          <a:p>
            <a:pPr marL="0" lvl="2"/>
            <a:r>
              <a:rPr lang="en-US" i="0" dirty="0">
                <a:hlinkClick r:id="rId2"/>
              </a:rPr>
              <a:t>https://stars.ct.gov/</a:t>
            </a:r>
            <a:endParaRPr lang="en-US" i="0" dirty="0" smtClean="0">
              <a:solidFill>
                <a:srgbClr val="FF0000"/>
              </a:solidFill>
              <a:latin typeface="Calibri" panose="020F0502020204030204" pitchFamily="34" charset="0"/>
            </a:endParaRPr>
          </a:p>
          <a:p>
            <a:pPr marL="342900" indent="-342900">
              <a:buFont typeface="Arial" panose="020B0604020202020204" pitchFamily="34" charset="0"/>
              <a:buChar char="•"/>
            </a:pPr>
            <a:r>
              <a:rPr lang="en-US" sz="1800" dirty="0" smtClean="0">
                <a:solidFill>
                  <a:schemeClr val="tx1"/>
                </a:solidFill>
                <a:latin typeface="Calibri" panose="020F0502020204030204" pitchFamily="34" charset="0"/>
              </a:rPr>
              <a:t>Next, type your OBI-STARS user ID and Password, then click sign in.</a:t>
            </a:r>
          </a:p>
          <a:p>
            <a:r>
              <a:rPr lang="en-US" sz="1400" dirty="0" smtClean="0">
                <a:solidFill>
                  <a:schemeClr val="tx1"/>
                </a:solidFill>
              </a:rPr>
              <a:t>           </a:t>
            </a:r>
            <a:r>
              <a:rPr lang="en-US" sz="1400" dirty="0" smtClean="0">
                <a:solidFill>
                  <a:schemeClr val="tx1"/>
                </a:solidFill>
                <a:latin typeface="Calibri" panose="020F0502020204030204" pitchFamily="34" charset="0"/>
              </a:rPr>
              <a:t>Note: You should have received your user ID and changed your password when you took the intro to  OBI-STARS       </a:t>
            </a:r>
          </a:p>
          <a:p>
            <a:r>
              <a:rPr lang="en-US" sz="1400" dirty="0">
                <a:solidFill>
                  <a:schemeClr val="tx1"/>
                </a:solidFill>
                <a:latin typeface="Calibri" panose="020F0502020204030204" pitchFamily="34" charset="0"/>
              </a:rPr>
              <a:t> </a:t>
            </a:r>
            <a:r>
              <a:rPr lang="en-US" sz="1400" dirty="0" smtClean="0">
                <a:solidFill>
                  <a:schemeClr val="tx1"/>
                </a:solidFill>
                <a:latin typeface="Calibri" panose="020F0502020204030204" pitchFamily="34" charset="0"/>
              </a:rPr>
              <a:t>                    training</a:t>
            </a:r>
            <a:r>
              <a:rPr lang="en-US" sz="1400" dirty="0" smtClean="0">
                <a:solidFill>
                  <a:schemeClr val="tx1"/>
                </a:solidFill>
              </a:rPr>
              <a:t>.</a:t>
            </a:r>
          </a:p>
          <a:p>
            <a:endParaRPr lang="en-US" dirty="0">
              <a:solidFill>
                <a:schemeClr val="tx1"/>
              </a:solidFill>
            </a:endParaRPr>
          </a:p>
        </p:txBody>
      </p:sp>
      <p:pic>
        <p:nvPicPr>
          <p:cNvPr id="6"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0806" y="3276600"/>
            <a:ext cx="8370094"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8"/>
          <p:cNvSpPr>
            <a:spLocks noGrp="1"/>
          </p:cNvSpPr>
          <p:nvPr>
            <p:ph type="ftr" sz="quarter" idx="12"/>
          </p:nvPr>
        </p:nvSpPr>
        <p:spPr/>
        <p:txBody>
          <a:bodyPr/>
          <a:lstStyle/>
          <a:p>
            <a:r>
              <a:rPr lang="en-US" smtClean="0"/>
              <a:t>Copyright © 2002-2016 State of Connecticut</a:t>
            </a:r>
            <a:endParaRPr lang="en-US"/>
          </a:p>
        </p:txBody>
      </p:sp>
      <p:sp>
        <p:nvSpPr>
          <p:cNvPr id="10" name="Slide Number Placeholder 9"/>
          <p:cNvSpPr>
            <a:spLocks noGrp="1"/>
          </p:cNvSpPr>
          <p:nvPr>
            <p:ph type="sldNum" sz="quarter" idx="11"/>
          </p:nvPr>
        </p:nvSpPr>
        <p:spPr/>
        <p:txBody>
          <a:bodyPr/>
          <a:lstStyle/>
          <a:p>
            <a:fld id="{3692DC17-4320-456A-B7B9-D6C00D9F246E}" type="slidenum">
              <a:rPr lang="en-US" smtClean="0"/>
              <a:t>9</a:t>
            </a:fld>
            <a:endParaRPr lang="en-US"/>
          </a:p>
        </p:txBody>
      </p:sp>
    </p:spTree>
    <p:extLst>
      <p:ext uri="{BB962C8B-B14F-4D97-AF65-F5344CB8AC3E}">
        <p14:creationId xmlns:p14="http://schemas.microsoft.com/office/powerpoint/2010/main" val="275428113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Calibri" panose="020F0502020204030204" pitchFamily="34" charset="0"/>
              </a:rPr>
              <a:t>9. Build and Design a Dashboard</a:t>
            </a:r>
          </a:p>
        </p:txBody>
      </p:sp>
      <p:sp>
        <p:nvSpPr>
          <p:cNvPr id="5" name="Subtitle 4"/>
          <p:cNvSpPr>
            <a:spLocks noGrp="1"/>
          </p:cNvSpPr>
          <p:nvPr>
            <p:ph type="subTitle" idx="1"/>
          </p:nvPr>
        </p:nvSpPr>
        <p:spPr>
          <a:xfrm>
            <a:off x="228600" y="1131332"/>
            <a:ext cx="8610600" cy="5498068"/>
          </a:xfrm>
        </p:spPr>
        <p:txBody>
          <a:bodyPr/>
          <a:lstStyle/>
          <a:p>
            <a:pPr algn="ctr"/>
            <a:r>
              <a:rPr lang="en-US" b="1" dirty="0" smtClean="0"/>
              <a:t> </a:t>
            </a:r>
          </a:p>
          <a:p>
            <a:pPr algn="ctr"/>
            <a:endParaRPr lang="en-US" b="1" dirty="0"/>
          </a:p>
          <a:p>
            <a:pPr algn="ctr"/>
            <a:endParaRPr lang="en-US" b="1" dirty="0" smtClean="0"/>
          </a:p>
          <a:p>
            <a:pPr algn="ctr"/>
            <a:endParaRPr lang="en-US" b="1" dirty="0"/>
          </a:p>
          <a:p>
            <a:pPr algn="ctr"/>
            <a:endParaRPr lang="en-US" b="1" dirty="0" smtClean="0"/>
          </a:p>
          <a:p>
            <a:pPr algn="ctr"/>
            <a:r>
              <a:rPr lang="en-US" sz="3000" b="1" i="0" dirty="0" smtClean="0">
                <a:latin typeface="Calibri" panose="020F0502020204030204" pitchFamily="34" charset="0"/>
              </a:rPr>
              <a:t> Instructor Demo</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90</a:t>
            </a:fld>
            <a:endParaRPr lang="en-US"/>
          </a:p>
        </p:txBody>
      </p:sp>
      <p:sp>
        <p:nvSpPr>
          <p:cNvPr id="7" name="TextBox 6"/>
          <p:cNvSpPr txBox="1"/>
          <p:nvPr/>
        </p:nvSpPr>
        <p:spPr>
          <a:xfrm>
            <a:off x="1828800" y="762000"/>
            <a:ext cx="5867400" cy="523220"/>
          </a:xfrm>
          <a:prstGeom prst="rect">
            <a:avLst/>
          </a:prstGeom>
          <a:noFill/>
        </p:spPr>
        <p:txBody>
          <a:bodyPr wrap="square" rtlCol="0">
            <a:spAutoFit/>
          </a:bodyPr>
          <a:lstStyle/>
          <a:p>
            <a:pPr algn="ctr"/>
            <a:r>
              <a:rPr lang="en-US" sz="2800" dirty="0" smtClean="0">
                <a:latin typeface="Calibri" panose="020F0502020204030204" pitchFamily="34" charset="0"/>
              </a:rPr>
              <a:t>Save a Customized Dashboard</a:t>
            </a:r>
            <a:endParaRPr lang="en-US" sz="2800" dirty="0">
              <a:latin typeface="Calibri" panose="020F0502020204030204" pitchFamily="34" charset="0"/>
            </a:endParaRPr>
          </a:p>
        </p:txBody>
      </p:sp>
    </p:spTree>
    <p:extLst>
      <p:ext uri="{BB962C8B-B14F-4D97-AF65-F5344CB8AC3E}">
        <p14:creationId xmlns:p14="http://schemas.microsoft.com/office/powerpoint/2010/main" val="88746323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Calibri" panose="020F0502020204030204" pitchFamily="34" charset="0"/>
              </a:rPr>
              <a:t>9. Build and Design a Dashboard</a:t>
            </a:r>
          </a:p>
        </p:txBody>
      </p:sp>
      <p:sp>
        <p:nvSpPr>
          <p:cNvPr id="5" name="Subtitle 4"/>
          <p:cNvSpPr>
            <a:spLocks noGrp="1"/>
          </p:cNvSpPr>
          <p:nvPr>
            <p:ph type="subTitle" idx="1"/>
          </p:nvPr>
        </p:nvSpPr>
        <p:spPr>
          <a:xfrm>
            <a:off x="0" y="1371600"/>
            <a:ext cx="8991600" cy="5257800"/>
          </a:xfrm>
        </p:spPr>
        <p:txBody>
          <a:bodyPr/>
          <a:lstStyle/>
          <a:p>
            <a:pPr algn="ctr"/>
            <a:endParaRPr lang="en-US" b="1" dirty="0" smtClean="0"/>
          </a:p>
          <a:p>
            <a:pPr lvl="0" algn="ctr"/>
            <a:r>
              <a:rPr lang="en-US" sz="3000" i="0" dirty="0" smtClean="0">
                <a:solidFill>
                  <a:srgbClr val="FFFFFF">
                    <a:tint val="75000"/>
                  </a:srgbClr>
                </a:solidFill>
                <a:latin typeface="Calibri" panose="020F0502020204030204" pitchFamily="34" charset="0"/>
              </a:rPr>
              <a:t>Student </a:t>
            </a:r>
            <a:r>
              <a:rPr lang="en-US" sz="3000" i="0" dirty="0">
                <a:solidFill>
                  <a:srgbClr val="FFFFFF">
                    <a:tint val="75000"/>
                  </a:srgbClr>
                </a:solidFill>
                <a:latin typeface="Calibri" panose="020F0502020204030204" pitchFamily="34" charset="0"/>
              </a:rPr>
              <a:t>Activity</a:t>
            </a:r>
          </a:p>
          <a:p>
            <a:endParaRPr lang="en-US" i="0" dirty="0" smtClean="0">
              <a:latin typeface="Calibri" panose="020F0502020204030204" pitchFamily="34" charset="0"/>
            </a:endParaRPr>
          </a:p>
          <a:p>
            <a:r>
              <a:rPr lang="en-US" i="0" dirty="0" smtClean="0">
                <a:latin typeface="Calibri" panose="020F0502020204030204" pitchFamily="34" charset="0"/>
              </a:rPr>
              <a:t>In </a:t>
            </a:r>
            <a:r>
              <a:rPr lang="en-US" i="0" dirty="0">
                <a:latin typeface="Calibri" panose="020F0502020204030204" pitchFamily="34" charset="0"/>
              </a:rPr>
              <a:t>this </a:t>
            </a:r>
            <a:r>
              <a:rPr lang="en-US" i="0" dirty="0" smtClean="0">
                <a:latin typeface="Calibri" panose="020F0502020204030204" pitchFamily="34" charset="0"/>
              </a:rPr>
              <a:t>exercise we will learn on how to create a Customized Dashboard from an existing Dashboard.</a:t>
            </a:r>
          </a:p>
          <a:p>
            <a:endParaRPr lang="en-US" i="0" dirty="0">
              <a:latin typeface="Calibri" panose="020F0502020204030204" pitchFamily="34" charset="0"/>
            </a:endParaRPr>
          </a:p>
          <a:p>
            <a:r>
              <a:rPr lang="en-US" dirty="0"/>
              <a:t>To do this: Refer to Guided Exercise section </a:t>
            </a:r>
            <a:r>
              <a:rPr lang="en-US" dirty="0" smtClean="0"/>
              <a:t>9.4.</a:t>
            </a:r>
            <a:endParaRPr lang="en-US" dirty="0"/>
          </a:p>
          <a:p>
            <a:endParaRPr lang="en-US" dirty="0"/>
          </a:p>
          <a:p>
            <a:endParaRPr lang="en-US" dirty="0" smtClean="0"/>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91</a:t>
            </a:fld>
            <a:endParaRPr lang="en-US"/>
          </a:p>
        </p:txBody>
      </p:sp>
      <p:sp>
        <p:nvSpPr>
          <p:cNvPr id="7" name="TextBox 6"/>
          <p:cNvSpPr txBox="1"/>
          <p:nvPr/>
        </p:nvSpPr>
        <p:spPr>
          <a:xfrm>
            <a:off x="1828800" y="762000"/>
            <a:ext cx="5867400" cy="523220"/>
          </a:xfrm>
          <a:prstGeom prst="rect">
            <a:avLst/>
          </a:prstGeom>
          <a:noFill/>
        </p:spPr>
        <p:txBody>
          <a:bodyPr wrap="square" rtlCol="0">
            <a:spAutoFit/>
          </a:bodyPr>
          <a:lstStyle/>
          <a:p>
            <a:pPr algn="ctr"/>
            <a:r>
              <a:rPr lang="en-US" sz="2800" dirty="0" smtClean="0">
                <a:latin typeface="Calibri" panose="020F0502020204030204" pitchFamily="34" charset="0"/>
              </a:rPr>
              <a:t>Save a Customized Dashboard</a:t>
            </a:r>
            <a:endParaRPr lang="en-US" sz="2800" dirty="0">
              <a:latin typeface="Calibri" panose="020F0502020204030204" pitchFamily="34" charset="0"/>
            </a:endParaRPr>
          </a:p>
        </p:txBody>
      </p:sp>
    </p:spTree>
    <p:extLst>
      <p:ext uri="{BB962C8B-B14F-4D97-AF65-F5344CB8AC3E}">
        <p14:creationId xmlns:p14="http://schemas.microsoft.com/office/powerpoint/2010/main" val="323147876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Calibri" panose="020F0502020204030204" pitchFamily="34" charset="0"/>
              </a:rPr>
              <a:t>9. Build and Design a Dashboard</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1131332"/>
            <a:ext cx="9144000" cy="5498068"/>
          </a:xfrm>
        </p:spPr>
        <p:txBody>
          <a:bodyPr>
            <a:normAutofit/>
          </a:bodyPr>
          <a:lstStyle/>
          <a:p>
            <a:endParaRPr lang="en-US" i="0" dirty="0" smtClean="0">
              <a:latin typeface="Calibri" panose="020F0502020204030204" pitchFamily="34" charset="0"/>
            </a:endParaRPr>
          </a:p>
          <a:p>
            <a:r>
              <a:rPr lang="en-US" i="0" dirty="0" smtClean="0">
                <a:latin typeface="Calibri" panose="020F0502020204030204" pitchFamily="34" charset="0"/>
              </a:rPr>
              <a:t>Create </a:t>
            </a:r>
            <a:r>
              <a:rPr lang="en-US" i="0" dirty="0">
                <a:latin typeface="Calibri" panose="020F0502020204030204" pitchFamily="34" charset="0"/>
              </a:rPr>
              <a:t>a personal, customized view of your dashboard page. Saved customizations allow you to save and view dashboard pages in their current state with your most frequently used or favorite choices for items such as filters, prompts, column sorts, drills in analyses, and section expansion and collapse. By saving customizations, you do not need to make these choices manually each time that you access the dashboard page.</a:t>
            </a:r>
          </a:p>
          <a:p>
            <a:endParaRPr lang="en-US" dirty="0" smtClean="0"/>
          </a:p>
        </p:txBody>
      </p:sp>
      <p:sp>
        <p:nvSpPr>
          <p:cNvPr id="2" name="TextBox 1"/>
          <p:cNvSpPr txBox="1"/>
          <p:nvPr/>
        </p:nvSpPr>
        <p:spPr>
          <a:xfrm>
            <a:off x="1828800" y="762000"/>
            <a:ext cx="5867400" cy="523220"/>
          </a:xfrm>
          <a:prstGeom prst="rect">
            <a:avLst/>
          </a:prstGeom>
          <a:noFill/>
        </p:spPr>
        <p:txBody>
          <a:bodyPr wrap="square" rtlCol="0">
            <a:spAutoFit/>
          </a:bodyPr>
          <a:lstStyle/>
          <a:p>
            <a:pPr algn="ctr"/>
            <a:r>
              <a:rPr lang="en-US" sz="2800" dirty="0" smtClean="0">
                <a:latin typeface="Calibri" panose="020F0502020204030204" pitchFamily="34" charset="0"/>
              </a:rPr>
              <a:t>Set Preference</a:t>
            </a:r>
          </a:p>
        </p:txBody>
      </p:sp>
      <p:pic>
        <p:nvPicPr>
          <p:cNvPr id="14338" name="bd160" descr="bd1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252155"/>
            <a:ext cx="5638800" cy="2741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92</a:t>
            </a:fld>
            <a:endParaRPr lang="en-US"/>
          </a:p>
        </p:txBody>
      </p:sp>
    </p:spTree>
    <p:extLst>
      <p:ext uri="{BB962C8B-B14F-4D97-AF65-F5344CB8AC3E}">
        <p14:creationId xmlns:p14="http://schemas.microsoft.com/office/powerpoint/2010/main" val="220069970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Calibri" panose="020F0502020204030204" pitchFamily="34" charset="0"/>
              </a:rPr>
              <a:t>9. Build and Design a Dashboard</a:t>
            </a:r>
          </a:p>
        </p:txBody>
      </p:sp>
      <p:sp>
        <p:nvSpPr>
          <p:cNvPr id="5" name="Subtitle 4"/>
          <p:cNvSpPr>
            <a:spLocks noGrp="1"/>
          </p:cNvSpPr>
          <p:nvPr>
            <p:ph type="subTitle" idx="1"/>
          </p:nvPr>
        </p:nvSpPr>
        <p:spPr>
          <a:xfrm>
            <a:off x="228600" y="1131332"/>
            <a:ext cx="8610600" cy="5498068"/>
          </a:xfrm>
        </p:spPr>
        <p:txBody>
          <a:bodyPr/>
          <a:lstStyle/>
          <a:p>
            <a:pPr algn="ctr"/>
            <a:r>
              <a:rPr lang="en-US" b="1" dirty="0" smtClean="0"/>
              <a:t> </a:t>
            </a:r>
          </a:p>
          <a:p>
            <a:pPr algn="ctr"/>
            <a:endParaRPr lang="en-US" b="1" dirty="0"/>
          </a:p>
          <a:p>
            <a:pPr algn="ctr"/>
            <a:endParaRPr lang="en-US" b="1" dirty="0" smtClean="0"/>
          </a:p>
          <a:p>
            <a:pPr algn="ctr"/>
            <a:endParaRPr lang="en-US" b="1" dirty="0"/>
          </a:p>
          <a:p>
            <a:pPr algn="ctr"/>
            <a:endParaRPr lang="en-US" b="1" dirty="0" smtClean="0"/>
          </a:p>
          <a:p>
            <a:pPr algn="ctr"/>
            <a:r>
              <a:rPr lang="en-US" sz="3000" b="1" i="0" dirty="0" smtClean="0">
                <a:latin typeface="Calibri" panose="020F0502020204030204" pitchFamily="34" charset="0"/>
              </a:rPr>
              <a:t> Instructor Demo</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p:txBody>
      </p:sp>
      <p:sp>
        <p:nvSpPr>
          <p:cNvPr id="11" name="Footer Placeholder 10"/>
          <p:cNvSpPr>
            <a:spLocks noGrp="1"/>
          </p:cNvSpPr>
          <p:nvPr>
            <p:ph type="ftr" sz="quarter" idx="12"/>
          </p:nvPr>
        </p:nvSpPr>
        <p:spPr/>
        <p:txBody>
          <a:bodyPr/>
          <a:lstStyle/>
          <a:p>
            <a:r>
              <a:rPr lang="en-US" smtClean="0"/>
              <a:t>Copyright © 2002-2016 State of Connecticut</a:t>
            </a:r>
            <a:endParaRPr lang="en-US"/>
          </a:p>
        </p:txBody>
      </p:sp>
      <p:sp>
        <p:nvSpPr>
          <p:cNvPr id="12" name="Slide Number Placeholder 11"/>
          <p:cNvSpPr>
            <a:spLocks noGrp="1"/>
          </p:cNvSpPr>
          <p:nvPr>
            <p:ph type="sldNum" sz="quarter" idx="11"/>
          </p:nvPr>
        </p:nvSpPr>
        <p:spPr/>
        <p:txBody>
          <a:bodyPr/>
          <a:lstStyle/>
          <a:p>
            <a:fld id="{3692DC17-4320-456A-B7B9-D6C00D9F246E}" type="slidenum">
              <a:rPr lang="en-US" smtClean="0"/>
              <a:t>93</a:t>
            </a:fld>
            <a:endParaRPr lang="en-US"/>
          </a:p>
        </p:txBody>
      </p:sp>
      <p:sp>
        <p:nvSpPr>
          <p:cNvPr id="7" name="TextBox 6"/>
          <p:cNvSpPr txBox="1"/>
          <p:nvPr/>
        </p:nvSpPr>
        <p:spPr>
          <a:xfrm>
            <a:off x="1828800" y="762000"/>
            <a:ext cx="5867400" cy="523220"/>
          </a:xfrm>
          <a:prstGeom prst="rect">
            <a:avLst/>
          </a:prstGeom>
          <a:noFill/>
        </p:spPr>
        <p:txBody>
          <a:bodyPr wrap="square" rtlCol="0">
            <a:spAutoFit/>
          </a:bodyPr>
          <a:lstStyle/>
          <a:p>
            <a:pPr algn="ctr"/>
            <a:r>
              <a:rPr lang="en-US" sz="2800" dirty="0" smtClean="0">
                <a:latin typeface="Calibri" panose="020F0502020204030204" pitchFamily="34" charset="0"/>
              </a:rPr>
              <a:t>Set Preference</a:t>
            </a:r>
          </a:p>
        </p:txBody>
      </p:sp>
    </p:spTree>
    <p:extLst>
      <p:ext uri="{BB962C8B-B14F-4D97-AF65-F5344CB8AC3E}">
        <p14:creationId xmlns:p14="http://schemas.microsoft.com/office/powerpoint/2010/main" val="201309907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Calibri" panose="020F0502020204030204" pitchFamily="34" charset="0"/>
              </a:rPr>
              <a:t>9. Build and Design a Dashboard</a:t>
            </a:r>
          </a:p>
        </p:txBody>
      </p:sp>
      <p:sp>
        <p:nvSpPr>
          <p:cNvPr id="5" name="Subtitle 4"/>
          <p:cNvSpPr>
            <a:spLocks noGrp="1"/>
          </p:cNvSpPr>
          <p:nvPr>
            <p:ph type="subTitle" idx="1"/>
          </p:nvPr>
        </p:nvSpPr>
        <p:spPr>
          <a:xfrm>
            <a:off x="0" y="1371600"/>
            <a:ext cx="8991600" cy="5257800"/>
          </a:xfrm>
        </p:spPr>
        <p:txBody>
          <a:bodyPr/>
          <a:lstStyle/>
          <a:p>
            <a:pPr algn="ctr"/>
            <a:endParaRPr lang="en-US" b="1" dirty="0" smtClean="0"/>
          </a:p>
          <a:p>
            <a:pPr lvl="0" algn="ctr"/>
            <a:r>
              <a:rPr lang="en-US" sz="3000" i="0" dirty="0" smtClean="0">
                <a:solidFill>
                  <a:srgbClr val="FFFFFF">
                    <a:tint val="75000"/>
                  </a:srgbClr>
                </a:solidFill>
                <a:latin typeface="Calibri" panose="020F0502020204030204" pitchFamily="34" charset="0"/>
              </a:rPr>
              <a:t>Student </a:t>
            </a:r>
            <a:r>
              <a:rPr lang="en-US" sz="3000" i="0" dirty="0">
                <a:solidFill>
                  <a:srgbClr val="FFFFFF">
                    <a:tint val="75000"/>
                  </a:srgbClr>
                </a:solidFill>
                <a:latin typeface="Calibri" panose="020F0502020204030204" pitchFamily="34" charset="0"/>
              </a:rPr>
              <a:t>Activity</a:t>
            </a:r>
          </a:p>
          <a:p>
            <a:endParaRPr lang="en-US" i="0" dirty="0" smtClean="0"/>
          </a:p>
          <a:p>
            <a:r>
              <a:rPr lang="en-US" i="0" dirty="0" smtClean="0">
                <a:latin typeface="Calibri" panose="020F0502020204030204" pitchFamily="34" charset="0"/>
              </a:rPr>
              <a:t>In </a:t>
            </a:r>
            <a:r>
              <a:rPr lang="en-US" i="0" dirty="0">
                <a:latin typeface="Calibri" panose="020F0502020204030204" pitchFamily="34" charset="0"/>
              </a:rPr>
              <a:t>this </a:t>
            </a:r>
            <a:r>
              <a:rPr lang="en-US" i="0" dirty="0" smtClean="0">
                <a:latin typeface="Calibri" panose="020F0502020204030204" pitchFamily="34" charset="0"/>
              </a:rPr>
              <a:t>exercise we will learn on how to set preference by making My Dashboard  as Starting Page.</a:t>
            </a:r>
          </a:p>
          <a:p>
            <a:endParaRPr lang="en-US" i="0" dirty="0">
              <a:latin typeface="Calibri" panose="020F0502020204030204" pitchFamily="34" charset="0"/>
            </a:endParaRPr>
          </a:p>
          <a:p>
            <a:r>
              <a:rPr lang="en-US" dirty="0"/>
              <a:t>To do this: Refer to Guided Exercise section </a:t>
            </a:r>
            <a:r>
              <a:rPr lang="en-US" dirty="0" smtClean="0"/>
              <a:t>9.5.</a:t>
            </a:r>
            <a:endParaRPr lang="en-US" dirty="0"/>
          </a:p>
          <a:p>
            <a:endParaRPr lang="en-US" dirty="0"/>
          </a:p>
          <a:p>
            <a:endParaRPr lang="en-US" dirty="0" smtClean="0"/>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94</a:t>
            </a:fld>
            <a:endParaRPr lang="en-US"/>
          </a:p>
        </p:txBody>
      </p:sp>
      <p:sp>
        <p:nvSpPr>
          <p:cNvPr id="7" name="TextBox 6"/>
          <p:cNvSpPr txBox="1"/>
          <p:nvPr/>
        </p:nvSpPr>
        <p:spPr>
          <a:xfrm>
            <a:off x="1828800" y="762000"/>
            <a:ext cx="5867400" cy="523220"/>
          </a:xfrm>
          <a:prstGeom prst="rect">
            <a:avLst/>
          </a:prstGeom>
          <a:noFill/>
        </p:spPr>
        <p:txBody>
          <a:bodyPr wrap="square" rtlCol="0">
            <a:spAutoFit/>
          </a:bodyPr>
          <a:lstStyle/>
          <a:p>
            <a:pPr algn="ctr"/>
            <a:r>
              <a:rPr lang="en-US" sz="2800" dirty="0" smtClean="0">
                <a:latin typeface="Calibri" panose="020F0502020204030204" pitchFamily="34" charset="0"/>
              </a:rPr>
              <a:t>Set Preference</a:t>
            </a:r>
          </a:p>
        </p:txBody>
      </p:sp>
    </p:spTree>
    <p:extLst>
      <p:ext uri="{BB962C8B-B14F-4D97-AF65-F5344CB8AC3E}">
        <p14:creationId xmlns:p14="http://schemas.microsoft.com/office/powerpoint/2010/main" val="30321554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76200"/>
            <a:ext cx="8534400" cy="685800"/>
          </a:xfrm>
        </p:spPr>
        <p:txBody>
          <a:bodyPr/>
          <a:lstStyle/>
          <a:p>
            <a:pPr algn="ctr"/>
            <a:r>
              <a:rPr lang="en-US" sz="4000" cap="none" dirty="0" smtClean="0">
                <a:latin typeface="Calibri" panose="020F0502020204030204" pitchFamily="34" charset="0"/>
              </a:rPr>
              <a:t>9. Build and Design a Dashboard</a:t>
            </a:r>
            <a:endParaRPr lang="en-US" sz="4000" cap="none" dirty="0">
              <a:latin typeface="Calibri" panose="020F0502020204030204" pitchFamily="34" charset="0"/>
            </a:endParaRPr>
          </a:p>
        </p:txBody>
      </p:sp>
      <p:sp>
        <p:nvSpPr>
          <p:cNvPr id="5" name="Subtitle 4"/>
          <p:cNvSpPr>
            <a:spLocks noGrp="1"/>
          </p:cNvSpPr>
          <p:nvPr>
            <p:ph type="subTitle" idx="1"/>
          </p:nvPr>
        </p:nvSpPr>
        <p:spPr>
          <a:xfrm>
            <a:off x="0" y="1371600"/>
            <a:ext cx="9144000" cy="5257800"/>
          </a:xfrm>
        </p:spPr>
        <p:txBody>
          <a:bodyPr>
            <a:normAutofit/>
          </a:bodyPr>
          <a:lstStyle/>
          <a:p>
            <a:r>
              <a:rPr lang="en-US" sz="1800" i="0" dirty="0" smtClean="0">
                <a:latin typeface="Calibri" panose="020F0502020204030204" pitchFamily="34" charset="0"/>
              </a:rPr>
              <a:t>You </a:t>
            </a:r>
            <a:r>
              <a:rPr lang="en-US" sz="1800" i="0" dirty="0">
                <a:latin typeface="Calibri" panose="020F0502020204030204" pitchFamily="34" charset="0"/>
              </a:rPr>
              <a:t>can export an entire dashboard or a single dashboard page to Microsoft </a:t>
            </a:r>
            <a:r>
              <a:rPr lang="en-US" sz="1800" i="0" dirty="0" smtClean="0">
                <a:latin typeface="Calibri" panose="020F0502020204030204" pitchFamily="34" charset="0"/>
              </a:rPr>
              <a:t>Excel.</a:t>
            </a:r>
          </a:p>
          <a:p>
            <a:endParaRPr lang="en-US" sz="1800" i="0" dirty="0">
              <a:latin typeface="Calibri" panose="020F0502020204030204" pitchFamily="34" charset="0"/>
            </a:endParaRPr>
          </a:p>
          <a:p>
            <a:r>
              <a:rPr lang="en-US" sz="1800" i="0" dirty="0">
                <a:latin typeface="Calibri" panose="020F0502020204030204" pitchFamily="34" charset="0"/>
              </a:rPr>
              <a:t> </a:t>
            </a:r>
            <a:r>
              <a:rPr lang="en-US" sz="1800" i="0" dirty="0" smtClean="0">
                <a:latin typeface="Calibri" panose="020F0502020204030204" pitchFamily="34" charset="0"/>
              </a:rPr>
              <a:t>Note</a:t>
            </a:r>
            <a:r>
              <a:rPr lang="en-US" sz="1800" i="0" dirty="0">
                <a:latin typeface="Calibri" panose="020F0502020204030204" pitchFamily="34" charset="0"/>
              </a:rPr>
              <a:t>: - If there are more than 100 rows then scroll down to the analysis and click on double sided arrow, so that it displays all the rows and now we can export the analysis</a:t>
            </a:r>
            <a:r>
              <a:rPr lang="en-US" sz="1800" i="0" dirty="0" smtClean="0">
                <a:latin typeface="Calibri" panose="020F0502020204030204" pitchFamily="34" charset="0"/>
              </a:rPr>
              <a:t>.  </a:t>
            </a:r>
            <a:endParaRPr lang="en-US" sz="1800" i="0" dirty="0">
              <a:latin typeface="Calibri" panose="020F0502020204030204" pitchFamily="34" charset="0"/>
            </a:endParaRPr>
          </a:p>
          <a:p>
            <a:endParaRPr lang="en-US" dirty="0" smtClean="0"/>
          </a:p>
          <a:p>
            <a:endParaRPr lang="en-US" dirty="0"/>
          </a:p>
          <a:p>
            <a:endParaRPr lang="en-US" dirty="0" smtClean="0"/>
          </a:p>
        </p:txBody>
      </p:sp>
      <p:sp>
        <p:nvSpPr>
          <p:cNvPr id="2" name="TextBox 1"/>
          <p:cNvSpPr txBox="1"/>
          <p:nvPr/>
        </p:nvSpPr>
        <p:spPr>
          <a:xfrm>
            <a:off x="914400" y="762001"/>
            <a:ext cx="7543800" cy="523220"/>
          </a:xfrm>
          <a:prstGeom prst="rect">
            <a:avLst/>
          </a:prstGeom>
          <a:noFill/>
        </p:spPr>
        <p:txBody>
          <a:bodyPr wrap="square" rtlCol="0">
            <a:spAutoFit/>
          </a:bodyPr>
          <a:lstStyle/>
          <a:p>
            <a:pPr algn="ctr"/>
            <a:r>
              <a:rPr lang="en-US" sz="2800" dirty="0" smtClean="0">
                <a:latin typeface="Calibri" panose="020F0502020204030204" pitchFamily="34" charset="0"/>
              </a:rPr>
              <a:t>Export My Dashboard to Excel Spreadsheet</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7546" y="2698827"/>
            <a:ext cx="21621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95</a:t>
            </a:fld>
            <a:endParaRPr lang="en-US"/>
          </a:p>
        </p:txBody>
      </p:sp>
      <p:pic>
        <p:nvPicPr>
          <p:cNvPr id="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071631"/>
            <a:ext cx="34671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02601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 y="29737"/>
            <a:ext cx="8991600" cy="914400"/>
          </a:xfrm>
        </p:spPr>
        <p:txBody>
          <a:bodyPr/>
          <a:lstStyle/>
          <a:p>
            <a:pPr algn="ctr"/>
            <a:r>
              <a:rPr lang="en-US" sz="4000" cap="none" dirty="0">
                <a:latin typeface="Calibri" panose="020F0502020204030204" pitchFamily="34" charset="0"/>
              </a:rPr>
              <a:t>9. Build and Design a Dashboard</a:t>
            </a:r>
          </a:p>
        </p:txBody>
      </p:sp>
      <p:sp>
        <p:nvSpPr>
          <p:cNvPr id="5" name="Subtitle 4"/>
          <p:cNvSpPr>
            <a:spLocks noGrp="1"/>
          </p:cNvSpPr>
          <p:nvPr>
            <p:ph type="subTitle" idx="1"/>
          </p:nvPr>
        </p:nvSpPr>
        <p:spPr>
          <a:xfrm>
            <a:off x="228600" y="1131332"/>
            <a:ext cx="8610600" cy="5498068"/>
          </a:xfrm>
        </p:spPr>
        <p:txBody>
          <a:bodyPr/>
          <a:lstStyle/>
          <a:p>
            <a:pPr algn="ctr"/>
            <a:r>
              <a:rPr lang="en-US" b="1" dirty="0" smtClean="0"/>
              <a:t> </a:t>
            </a:r>
          </a:p>
          <a:p>
            <a:pPr algn="ctr"/>
            <a:endParaRPr lang="en-US" b="1" dirty="0"/>
          </a:p>
          <a:p>
            <a:pPr algn="ctr"/>
            <a:endParaRPr lang="en-US" b="1" dirty="0" smtClean="0"/>
          </a:p>
          <a:p>
            <a:pPr algn="ctr"/>
            <a:endParaRPr lang="en-US" b="1" dirty="0"/>
          </a:p>
          <a:p>
            <a:pPr algn="ctr"/>
            <a:endParaRPr lang="en-US" b="1" dirty="0" smtClean="0"/>
          </a:p>
          <a:p>
            <a:pPr algn="ctr"/>
            <a:r>
              <a:rPr lang="en-US" sz="3000" b="1" i="0" dirty="0" smtClean="0">
                <a:latin typeface="Calibri" panose="020F0502020204030204" pitchFamily="34" charset="0"/>
              </a:rPr>
              <a:t> Instructor Demo</a:t>
            </a:r>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smtClean="0"/>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96</a:t>
            </a:fld>
            <a:endParaRPr lang="en-US"/>
          </a:p>
        </p:txBody>
      </p:sp>
      <p:sp>
        <p:nvSpPr>
          <p:cNvPr id="7" name="TextBox 6"/>
          <p:cNvSpPr txBox="1"/>
          <p:nvPr/>
        </p:nvSpPr>
        <p:spPr>
          <a:xfrm>
            <a:off x="914400" y="762001"/>
            <a:ext cx="7543800" cy="523220"/>
          </a:xfrm>
          <a:prstGeom prst="rect">
            <a:avLst/>
          </a:prstGeom>
          <a:noFill/>
        </p:spPr>
        <p:txBody>
          <a:bodyPr wrap="square" rtlCol="0">
            <a:spAutoFit/>
          </a:bodyPr>
          <a:lstStyle/>
          <a:p>
            <a:pPr algn="ctr"/>
            <a:r>
              <a:rPr lang="en-US" sz="2800" dirty="0" smtClean="0">
                <a:latin typeface="Calibri" panose="020F0502020204030204" pitchFamily="34" charset="0"/>
              </a:rPr>
              <a:t>Export My Dashboard to Excel Spreadsheet</a:t>
            </a:r>
          </a:p>
        </p:txBody>
      </p:sp>
    </p:spTree>
    <p:extLst>
      <p:ext uri="{BB962C8B-B14F-4D97-AF65-F5344CB8AC3E}">
        <p14:creationId xmlns:p14="http://schemas.microsoft.com/office/powerpoint/2010/main" val="412982715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95694" y="29737"/>
            <a:ext cx="8819706" cy="732263"/>
          </a:xfrm>
        </p:spPr>
        <p:txBody>
          <a:bodyPr/>
          <a:lstStyle/>
          <a:p>
            <a:pPr algn="ctr"/>
            <a:r>
              <a:rPr lang="en-US" sz="4000" cap="none" dirty="0">
                <a:latin typeface="Calibri" panose="020F0502020204030204" pitchFamily="34" charset="0"/>
              </a:rPr>
              <a:t>9. Build and Design a Dashboard</a:t>
            </a:r>
          </a:p>
        </p:txBody>
      </p:sp>
      <p:sp>
        <p:nvSpPr>
          <p:cNvPr id="5" name="Subtitle 4"/>
          <p:cNvSpPr>
            <a:spLocks noGrp="1"/>
          </p:cNvSpPr>
          <p:nvPr>
            <p:ph type="subTitle" idx="1"/>
          </p:nvPr>
        </p:nvSpPr>
        <p:spPr>
          <a:xfrm>
            <a:off x="0" y="1371600"/>
            <a:ext cx="8991600" cy="5257800"/>
          </a:xfrm>
        </p:spPr>
        <p:txBody>
          <a:bodyPr/>
          <a:lstStyle/>
          <a:p>
            <a:pPr algn="ctr"/>
            <a:endParaRPr lang="en-US" b="1" dirty="0" smtClean="0"/>
          </a:p>
          <a:p>
            <a:pPr lvl="0" algn="ctr"/>
            <a:r>
              <a:rPr lang="en-US" sz="3000" dirty="0" smtClean="0">
                <a:solidFill>
                  <a:srgbClr val="FFFFFF">
                    <a:tint val="75000"/>
                  </a:srgbClr>
                </a:solidFill>
                <a:latin typeface="Calibri" panose="020F0502020204030204" pitchFamily="34" charset="0"/>
              </a:rPr>
              <a:t>Student </a:t>
            </a:r>
            <a:r>
              <a:rPr lang="en-US" sz="3000" dirty="0">
                <a:solidFill>
                  <a:srgbClr val="FFFFFF">
                    <a:tint val="75000"/>
                  </a:srgbClr>
                </a:solidFill>
                <a:latin typeface="Calibri" panose="020F0502020204030204" pitchFamily="34" charset="0"/>
              </a:rPr>
              <a:t>Activity</a:t>
            </a:r>
          </a:p>
          <a:p>
            <a:endParaRPr lang="en-US" dirty="0" smtClean="0">
              <a:latin typeface="Calibri" panose="020F0502020204030204" pitchFamily="34" charset="0"/>
            </a:endParaRPr>
          </a:p>
          <a:p>
            <a:r>
              <a:rPr lang="en-US" i="0" dirty="0" smtClean="0">
                <a:latin typeface="Calibri" panose="020F0502020204030204" pitchFamily="34" charset="0"/>
              </a:rPr>
              <a:t>In </a:t>
            </a:r>
            <a:r>
              <a:rPr lang="en-US" i="0" dirty="0">
                <a:latin typeface="Calibri" panose="020F0502020204030204" pitchFamily="34" charset="0"/>
              </a:rPr>
              <a:t>this </a:t>
            </a:r>
            <a:r>
              <a:rPr lang="en-US" i="0" dirty="0" smtClean="0">
                <a:latin typeface="Calibri" panose="020F0502020204030204" pitchFamily="34" charset="0"/>
              </a:rPr>
              <a:t>exercise we will learn on how to export Current Page or Entire Dashboard.</a:t>
            </a:r>
          </a:p>
          <a:p>
            <a:endParaRPr lang="en-US" i="0" dirty="0">
              <a:latin typeface="Calibri" panose="020F0502020204030204" pitchFamily="34" charset="0"/>
            </a:endParaRPr>
          </a:p>
          <a:p>
            <a:r>
              <a:rPr lang="en-US" dirty="0"/>
              <a:t>To do this: Refer to Guided Exercise section </a:t>
            </a:r>
            <a:r>
              <a:rPr lang="en-US" dirty="0" smtClean="0"/>
              <a:t>9.6.</a:t>
            </a:r>
            <a:endParaRPr lang="en-US" dirty="0"/>
          </a:p>
          <a:p>
            <a:endParaRPr lang="en-US" dirty="0"/>
          </a:p>
          <a:p>
            <a:endParaRPr lang="en-US" dirty="0" smtClean="0"/>
          </a:p>
        </p:txBody>
      </p:sp>
      <p:sp>
        <p:nvSpPr>
          <p:cNvPr id="10" name="Footer Placeholder 9"/>
          <p:cNvSpPr>
            <a:spLocks noGrp="1"/>
          </p:cNvSpPr>
          <p:nvPr>
            <p:ph type="ftr" sz="quarter" idx="12"/>
          </p:nvPr>
        </p:nvSpPr>
        <p:spPr/>
        <p:txBody>
          <a:bodyPr/>
          <a:lstStyle/>
          <a:p>
            <a:r>
              <a:rPr lang="en-US" smtClean="0"/>
              <a:t>Copyright © 2002-2016 State of Connecticut</a:t>
            </a:r>
            <a:endParaRPr lang="en-US"/>
          </a:p>
        </p:txBody>
      </p:sp>
      <p:sp>
        <p:nvSpPr>
          <p:cNvPr id="11" name="Slide Number Placeholder 10"/>
          <p:cNvSpPr>
            <a:spLocks noGrp="1"/>
          </p:cNvSpPr>
          <p:nvPr>
            <p:ph type="sldNum" sz="quarter" idx="11"/>
          </p:nvPr>
        </p:nvSpPr>
        <p:spPr/>
        <p:txBody>
          <a:bodyPr/>
          <a:lstStyle/>
          <a:p>
            <a:fld id="{3692DC17-4320-456A-B7B9-D6C00D9F246E}" type="slidenum">
              <a:rPr lang="en-US" smtClean="0"/>
              <a:t>97</a:t>
            </a:fld>
            <a:endParaRPr lang="en-US"/>
          </a:p>
        </p:txBody>
      </p:sp>
      <p:sp>
        <p:nvSpPr>
          <p:cNvPr id="7" name="TextBox 6"/>
          <p:cNvSpPr txBox="1"/>
          <p:nvPr/>
        </p:nvSpPr>
        <p:spPr>
          <a:xfrm>
            <a:off x="914400" y="762001"/>
            <a:ext cx="7543800" cy="523220"/>
          </a:xfrm>
          <a:prstGeom prst="rect">
            <a:avLst/>
          </a:prstGeom>
          <a:noFill/>
        </p:spPr>
        <p:txBody>
          <a:bodyPr wrap="square" rtlCol="0">
            <a:spAutoFit/>
          </a:bodyPr>
          <a:lstStyle/>
          <a:p>
            <a:pPr algn="ctr"/>
            <a:r>
              <a:rPr lang="en-US" sz="2800" dirty="0" smtClean="0">
                <a:latin typeface="Calibri" panose="020F0502020204030204" pitchFamily="34" charset="0"/>
              </a:rPr>
              <a:t>Export My Dashboard to Excel Spreadsheet</a:t>
            </a:r>
          </a:p>
        </p:txBody>
      </p:sp>
    </p:spTree>
    <p:extLst>
      <p:ext uri="{BB962C8B-B14F-4D97-AF65-F5344CB8AC3E}">
        <p14:creationId xmlns:p14="http://schemas.microsoft.com/office/powerpoint/2010/main" val="106900618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838200" y="152400"/>
            <a:ext cx="7848599" cy="1295400"/>
          </a:xfrm>
          <a:prstGeom prst="rect">
            <a:avLst/>
          </a:prstGeom>
        </p:spPr>
        <p:txBody>
          <a:bodyPr/>
          <a:lst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smtClean="0">
                <a:latin typeface="+mn-lt"/>
              </a:rPr>
              <a:t>CT- Stars</a:t>
            </a:r>
            <a:br>
              <a:rPr lang="en-US" sz="4000" b="1" dirty="0" smtClean="0">
                <a:latin typeface="+mn-lt"/>
              </a:rPr>
            </a:br>
            <a:r>
              <a:rPr lang="en-US" sz="2800" dirty="0" smtClean="0">
                <a:latin typeface="+mn-lt"/>
              </a:rPr>
              <a:t>State Analytical Reporting System</a:t>
            </a:r>
            <a:endParaRPr lang="en-US" sz="2800" dirty="0">
              <a:latin typeface="+mn-lt"/>
            </a:endParaRPr>
          </a:p>
        </p:txBody>
      </p:sp>
      <p:sp>
        <p:nvSpPr>
          <p:cNvPr id="7" name="Subtitle 6"/>
          <p:cNvSpPr txBox="1">
            <a:spLocks/>
          </p:cNvSpPr>
          <p:nvPr/>
        </p:nvSpPr>
        <p:spPr>
          <a:xfrm>
            <a:off x="381000" y="1447800"/>
            <a:ext cx="8246482" cy="4495800"/>
          </a:xfrm>
          <a:prstGeom prst="rect">
            <a:avLst/>
          </a:prstGeom>
        </p:spPr>
        <p:txBody>
          <a:bodyPr anchor="ctr">
            <a:normAutofit lnSpcReduction="10000"/>
          </a:bodyPr>
          <a:lst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2200" i="0" dirty="0" smtClean="0">
                <a:latin typeface="Calibri" panose="020F0502020204030204" pitchFamily="34" charset="0"/>
              </a:rPr>
              <a:t>Footprints:  Support Tickets can be opened via Footprints which is available on Core-CT Home page (</a:t>
            </a:r>
            <a:r>
              <a:rPr lang="en-US" sz="2200" i="0" dirty="0">
                <a:latin typeface="Calibri" panose="020F0502020204030204" pitchFamily="34" charset="0"/>
                <a:hlinkClick r:id="rId3"/>
              </a:rPr>
              <a:t>http://</a:t>
            </a:r>
            <a:r>
              <a:rPr lang="en-US" sz="2200" i="0" dirty="0" smtClean="0">
                <a:latin typeface="Calibri" panose="020F0502020204030204" pitchFamily="34" charset="0"/>
                <a:hlinkClick r:id="rId3"/>
              </a:rPr>
              <a:t>www.core-ct.state.ct.us</a:t>
            </a:r>
            <a:r>
              <a:rPr lang="en-US" sz="2200" i="0" dirty="0" smtClean="0">
                <a:latin typeface="Calibri" panose="020F0502020204030204" pitchFamily="34" charset="0"/>
              </a:rPr>
              <a:t>) under Help section . You will need to use your desktop login credentials to access Footprints:</a:t>
            </a:r>
          </a:p>
          <a:p>
            <a:pPr marL="0" indent="0">
              <a:buNone/>
            </a:pPr>
            <a:endParaRPr lang="en-US" sz="2400" b="1" dirty="0"/>
          </a:p>
          <a:p>
            <a:pPr marL="0" indent="0">
              <a:buNone/>
            </a:pPr>
            <a:endParaRPr lang="en-US" sz="2400" b="1" dirty="0" smtClean="0"/>
          </a:p>
          <a:p>
            <a:pPr marL="0" indent="0">
              <a:buNone/>
            </a:pPr>
            <a:endParaRPr lang="en-US" sz="2400" b="1" dirty="0"/>
          </a:p>
          <a:p>
            <a:pPr marL="0" indent="0">
              <a:buNone/>
            </a:pPr>
            <a:endParaRPr lang="en-US" sz="2400" b="1" dirty="0" smtClean="0"/>
          </a:p>
          <a:p>
            <a:pPr marL="0" indent="0">
              <a:buNone/>
            </a:pPr>
            <a:endParaRPr lang="en-US" sz="2400" b="1" dirty="0" smtClean="0"/>
          </a:p>
          <a:p>
            <a:pPr marL="0" indent="0">
              <a:buNone/>
            </a:pPr>
            <a:endParaRPr lang="en-US" sz="2400" b="1" dirty="0" smtClean="0"/>
          </a:p>
          <a:p>
            <a:pPr marL="0" indent="0">
              <a:buNone/>
            </a:pPr>
            <a:r>
              <a:rPr lang="en-US" sz="2400" b="1" dirty="0"/>
              <a:t>	</a:t>
            </a:r>
            <a:endParaRPr lang="en-US" sz="2400" b="1" dirty="0" smtClean="0"/>
          </a:p>
        </p:txBody>
      </p:sp>
      <p:pic>
        <p:nvPicPr>
          <p:cNvPr id="4" name="Picture 3"/>
          <p:cNvPicPr>
            <a:picLocks noChangeAspect="1"/>
          </p:cNvPicPr>
          <p:nvPr/>
        </p:nvPicPr>
        <p:blipFill>
          <a:blip r:embed="rId4"/>
          <a:stretch>
            <a:fillRect/>
          </a:stretch>
        </p:blipFill>
        <p:spPr>
          <a:xfrm>
            <a:off x="626608" y="3200400"/>
            <a:ext cx="7976065" cy="2590800"/>
          </a:xfrm>
          <a:prstGeom prst="rect">
            <a:avLst/>
          </a:prstGeom>
        </p:spPr>
      </p:pic>
      <p:sp>
        <p:nvSpPr>
          <p:cNvPr id="11" name="Footer Placeholder 9"/>
          <p:cNvSpPr>
            <a:spLocks noGrp="1"/>
          </p:cNvSpPr>
          <p:nvPr>
            <p:ph type="ftr" sz="quarter" idx="12"/>
          </p:nvPr>
        </p:nvSpPr>
        <p:spPr>
          <a:xfrm>
            <a:off x="0" y="6546812"/>
            <a:ext cx="3118513" cy="234334"/>
          </a:xfrm>
        </p:spPr>
        <p:txBody>
          <a:bodyPr/>
          <a:lstStyle/>
          <a:p>
            <a:r>
              <a:rPr lang="en-US" dirty="0" smtClean="0"/>
              <a:t>Copyright © 2002-2016 State of Connecticut</a:t>
            </a:r>
            <a:endParaRPr lang="en-US" dirty="0"/>
          </a:p>
        </p:txBody>
      </p:sp>
      <p:sp>
        <p:nvSpPr>
          <p:cNvPr id="2" name="Rectangle 1"/>
          <p:cNvSpPr/>
          <p:nvPr/>
        </p:nvSpPr>
        <p:spPr>
          <a:xfrm>
            <a:off x="8631042" y="6488668"/>
            <a:ext cx="479625" cy="276999"/>
          </a:xfrm>
          <a:prstGeom prst="rect">
            <a:avLst/>
          </a:prstGeom>
        </p:spPr>
        <p:txBody>
          <a:bodyPr wrap="square">
            <a:spAutoFit/>
          </a:bodyPr>
          <a:lstStyle/>
          <a:p>
            <a:fld id="{3692DC17-4320-456A-B7B9-D6C00D9F246E}" type="slidenum">
              <a:rPr lang="en-US" sz="1200"/>
              <a:pPr/>
              <a:t>98</a:t>
            </a:fld>
            <a:endParaRPr lang="en-US" sz="1200" dirty="0"/>
          </a:p>
        </p:txBody>
      </p:sp>
    </p:spTree>
    <p:extLst>
      <p:ext uri="{BB962C8B-B14F-4D97-AF65-F5344CB8AC3E}">
        <p14:creationId xmlns:p14="http://schemas.microsoft.com/office/powerpoint/2010/main" val="382872211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p:cNvSpPr txBox="1">
            <a:spLocks/>
          </p:cNvSpPr>
          <p:nvPr/>
        </p:nvSpPr>
        <p:spPr>
          <a:xfrm>
            <a:off x="838200" y="152400"/>
            <a:ext cx="7848599" cy="1295400"/>
          </a:xfrm>
          <a:prstGeom prst="rect">
            <a:avLst/>
          </a:prstGeom>
        </p:spPr>
        <p:txBody>
          <a:bodyPr/>
          <a:lstStyle>
            <a:lvl1pPr algn="l" defTabSz="914400" rtl="0" eaLnBrk="1" latinLnBrk="0" hangingPunct="1">
              <a:spcBef>
                <a:spcPct val="0"/>
              </a:spcBef>
              <a:buNone/>
              <a:defRPr sz="18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4000" b="1" dirty="0" smtClean="0">
                <a:latin typeface="+mn-lt"/>
              </a:rPr>
              <a:t>CT- Stars</a:t>
            </a:r>
            <a:r>
              <a:rPr lang="en-US" b="1" dirty="0" smtClean="0">
                <a:latin typeface="Calibri" panose="020F0502020204030204" pitchFamily="34" charset="0"/>
              </a:rPr>
              <a:t/>
            </a:r>
            <a:br>
              <a:rPr lang="en-US" b="1" dirty="0" smtClean="0">
                <a:latin typeface="Calibri" panose="020F0502020204030204" pitchFamily="34" charset="0"/>
              </a:rPr>
            </a:br>
            <a:r>
              <a:rPr lang="en-US" sz="2800" dirty="0" smtClean="0">
                <a:latin typeface="Calibri" panose="020F0502020204030204" pitchFamily="34" charset="0"/>
              </a:rPr>
              <a:t>State Analytical Reporting System</a:t>
            </a:r>
            <a:endParaRPr lang="en-US" sz="2800" dirty="0">
              <a:latin typeface="Calibri" panose="020F0502020204030204" pitchFamily="34" charset="0"/>
            </a:endParaRPr>
          </a:p>
        </p:txBody>
      </p:sp>
      <p:sp>
        <p:nvSpPr>
          <p:cNvPr id="7" name="Subtitle 6"/>
          <p:cNvSpPr txBox="1">
            <a:spLocks/>
          </p:cNvSpPr>
          <p:nvPr/>
        </p:nvSpPr>
        <p:spPr>
          <a:xfrm>
            <a:off x="609600" y="1600200"/>
            <a:ext cx="8017882" cy="4343400"/>
          </a:xfrm>
          <a:prstGeom prst="rect">
            <a:avLst/>
          </a:prstGeom>
        </p:spPr>
        <p:txBody>
          <a:bodyPr anchor="ctr">
            <a:normAutofit/>
          </a:bodyPr>
          <a:lstStyle>
            <a:lvl1pPr marL="274320" indent="-27432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i="1"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sz="2200" i="0" dirty="0" smtClean="0">
                <a:latin typeface="Calibri" panose="020F0502020204030204" pitchFamily="34" charset="0"/>
              </a:rPr>
              <a:t>Job-aid:  All job-aids related to STARS are available on Core-CT Home page (</a:t>
            </a:r>
            <a:r>
              <a:rPr lang="en-US" sz="2200" i="0" dirty="0">
                <a:latin typeface="Calibri" panose="020F0502020204030204" pitchFamily="34" charset="0"/>
                <a:hlinkClick r:id="rId3"/>
              </a:rPr>
              <a:t>http://</a:t>
            </a:r>
            <a:r>
              <a:rPr lang="en-US" sz="2200" i="0" dirty="0" smtClean="0">
                <a:latin typeface="Calibri" panose="020F0502020204030204" pitchFamily="34" charset="0"/>
                <a:hlinkClick r:id="rId3"/>
              </a:rPr>
              <a:t>www.core-ct.state.ct.us</a:t>
            </a:r>
            <a:r>
              <a:rPr lang="en-US" sz="2200" i="0" dirty="0" smtClean="0">
                <a:latin typeface="Calibri" panose="020F0502020204030204" pitchFamily="34" charset="0"/>
              </a:rPr>
              <a:t>) under STARS :</a:t>
            </a:r>
          </a:p>
          <a:p>
            <a:pPr marL="0" indent="0">
              <a:buNone/>
            </a:pPr>
            <a:endParaRPr lang="en-US" sz="2400" b="1" dirty="0"/>
          </a:p>
          <a:p>
            <a:pPr marL="0" indent="0">
              <a:buNone/>
            </a:pPr>
            <a:endParaRPr lang="en-US" sz="2400" b="1" dirty="0" smtClean="0"/>
          </a:p>
          <a:p>
            <a:pPr marL="0" indent="0">
              <a:buNone/>
            </a:pPr>
            <a:endParaRPr lang="en-US" sz="2400" b="1" dirty="0"/>
          </a:p>
          <a:p>
            <a:pPr marL="0" indent="0">
              <a:buNone/>
            </a:pPr>
            <a:endParaRPr lang="en-US" sz="2400" b="1" dirty="0" smtClean="0"/>
          </a:p>
          <a:p>
            <a:pPr marL="0" indent="0">
              <a:buNone/>
            </a:pPr>
            <a:endParaRPr lang="en-US" sz="2400" b="1" dirty="0" smtClean="0"/>
          </a:p>
          <a:p>
            <a:pPr marL="0" indent="0">
              <a:buNone/>
            </a:pPr>
            <a:endParaRPr lang="en-US" sz="2400" b="1" dirty="0" smtClean="0"/>
          </a:p>
          <a:p>
            <a:pPr marL="0" indent="0">
              <a:buNone/>
            </a:pPr>
            <a:r>
              <a:rPr lang="en-US" sz="2400" b="1" dirty="0"/>
              <a:t>	</a:t>
            </a:r>
            <a:endParaRPr lang="en-US" sz="2400" b="1" dirty="0" smtClean="0"/>
          </a:p>
        </p:txBody>
      </p:sp>
      <p:pic>
        <p:nvPicPr>
          <p:cNvPr id="3" name="Picture 2"/>
          <p:cNvPicPr>
            <a:picLocks noChangeAspect="1"/>
          </p:cNvPicPr>
          <p:nvPr/>
        </p:nvPicPr>
        <p:blipFill>
          <a:blip r:embed="rId4"/>
          <a:stretch>
            <a:fillRect/>
          </a:stretch>
        </p:blipFill>
        <p:spPr>
          <a:xfrm>
            <a:off x="685800" y="2819400"/>
            <a:ext cx="7620000" cy="2971800"/>
          </a:xfrm>
          <a:prstGeom prst="rect">
            <a:avLst/>
          </a:prstGeom>
        </p:spPr>
      </p:pic>
      <p:sp>
        <p:nvSpPr>
          <p:cNvPr id="11" name="Footer Placeholder 9"/>
          <p:cNvSpPr>
            <a:spLocks noGrp="1"/>
          </p:cNvSpPr>
          <p:nvPr>
            <p:ph type="ftr" sz="quarter" idx="12"/>
          </p:nvPr>
        </p:nvSpPr>
        <p:spPr>
          <a:xfrm>
            <a:off x="0" y="6546812"/>
            <a:ext cx="3118513" cy="234334"/>
          </a:xfrm>
        </p:spPr>
        <p:txBody>
          <a:bodyPr/>
          <a:lstStyle/>
          <a:p>
            <a:r>
              <a:rPr lang="en-US" dirty="0" smtClean="0"/>
              <a:t>Copyright © 2002-2016 State of Connecticut</a:t>
            </a:r>
            <a:endParaRPr lang="en-US" dirty="0"/>
          </a:p>
        </p:txBody>
      </p:sp>
      <p:sp>
        <p:nvSpPr>
          <p:cNvPr id="12" name="Rectangle 11"/>
          <p:cNvSpPr/>
          <p:nvPr/>
        </p:nvSpPr>
        <p:spPr>
          <a:xfrm>
            <a:off x="8631042" y="6488668"/>
            <a:ext cx="479625" cy="276999"/>
          </a:xfrm>
          <a:prstGeom prst="rect">
            <a:avLst/>
          </a:prstGeom>
        </p:spPr>
        <p:txBody>
          <a:bodyPr wrap="square">
            <a:spAutoFit/>
          </a:bodyPr>
          <a:lstStyle/>
          <a:p>
            <a:fld id="{3692DC17-4320-456A-B7B9-D6C00D9F246E}" type="slidenum">
              <a:rPr lang="en-US" sz="1200"/>
              <a:pPr/>
              <a:t>99</a:t>
            </a:fld>
            <a:endParaRPr lang="en-US" sz="1200" dirty="0"/>
          </a:p>
        </p:txBody>
      </p:sp>
    </p:spTree>
    <p:extLst>
      <p:ext uri="{BB962C8B-B14F-4D97-AF65-F5344CB8AC3E}">
        <p14:creationId xmlns:p14="http://schemas.microsoft.com/office/powerpoint/2010/main" val="3639280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radeshow">
  <a:themeElements>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fontScheme name="Tradeshow">
      <a:majorFont>
        <a:latin typeface="Arial Black"/>
        <a:ea typeface=""/>
        <a:cs typeface=""/>
        <a:font script="Jpan" typeface="ＭＳ Ｐゴシック"/>
        <a:font script="Hang" typeface="HY견고딕"/>
        <a:font script="Hans" typeface="宋体"/>
        <a:font script="Hant" typeface="新細明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ndara"/>
        <a:ea typeface=""/>
        <a:cs typeface=""/>
        <a:font script="Jpan" typeface="ＭＳ Ｐゴシック"/>
        <a:font script="Hang" typeface="HY견명조"/>
        <a:font script="Hans" typeface="华文楷体"/>
        <a:font script="Hant" typeface="新細明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adeshow">
      <a:fillStyleLst>
        <a:solidFill>
          <a:schemeClr val="phClr"/>
        </a:solidFill>
        <a:gradFill rotWithShape="1">
          <a:gsLst>
            <a:gs pos="0">
              <a:schemeClr val="phClr">
                <a:tint val="45000"/>
                <a:satMod val="300000"/>
              </a:schemeClr>
            </a:gs>
            <a:gs pos="35000">
              <a:schemeClr val="phClr">
                <a:tint val="45000"/>
                <a:satMod val="300000"/>
              </a:schemeClr>
            </a:gs>
            <a:gs pos="69000">
              <a:schemeClr val="phClr">
                <a:tint val="45000"/>
                <a:satMod val="350000"/>
              </a:schemeClr>
            </a:gs>
            <a:gs pos="100000">
              <a:schemeClr val="phClr">
                <a:tint val="60000"/>
                <a:satMod val="350000"/>
              </a:schemeClr>
            </a:gs>
          </a:gsLst>
          <a:path path="circle">
            <a:fillToRect l="50000" t="50000" r="100000" b="100000"/>
          </a:path>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9525" cap="rnd" cmpd="sng" algn="ctr">
          <a:solidFill>
            <a:schemeClr val="phClr"/>
          </a:solidFill>
          <a:prstDash val="solid"/>
        </a:ln>
        <a:ln w="38475" cap="flat" cmpd="sng" algn="ctr">
          <a:solidFill>
            <a:schemeClr val="phClr"/>
          </a:solidFill>
          <a:prstDash val="solid"/>
        </a:ln>
        <a:ln w="54850" cap="flat" cmpd="sng" algn="ctr">
          <a:solidFill>
            <a:schemeClr val="phClr"/>
          </a:solidFill>
          <a:prstDash val="solid"/>
        </a:ln>
      </a:lnStyleLst>
      <a:effectStyleLst>
        <a:effectStyle>
          <a:effectLst>
            <a:outerShdw blurRad="50800" dist="25400" dir="5400000" rotWithShape="0">
              <a:srgbClr val="000000">
                <a:alpha val="55000"/>
              </a:srgbClr>
            </a:outerShdw>
          </a:effectLst>
        </a:effectStyle>
        <a:effectStyle>
          <a:effectLst>
            <a:outerShdw blurRad="50800" dist="25400" dir="5400000" rotWithShape="0">
              <a:srgbClr val="000000">
                <a:alpha val="44000"/>
              </a:srgbClr>
            </a:outerShdw>
          </a:effectLst>
        </a:effectStyle>
        <a:effectStyle>
          <a:effectLst>
            <a:outerShdw blurRad="50800" dist="25400" dir="5400000" rotWithShape="0">
              <a:srgbClr val="000000">
                <a:alpha val="55000"/>
              </a:srgbClr>
            </a:outerShdw>
          </a:effectLst>
          <a:scene3d>
            <a:camera prst="orthographicFront">
              <a:rot lat="0" lon="0" rev="0"/>
            </a:camera>
            <a:lightRig rig="brightRoom" dir="tl">
              <a:rot lat="0" lon="0" rev="3600000"/>
            </a:lightRig>
          </a:scene3d>
          <a:sp3d contourW="31750" prstMaterial="flat">
            <a:bevelT w="127000" h="254000" prst="angle"/>
            <a:contourClr>
              <a:schemeClr val="phClr">
                <a:shade val="20000"/>
              </a:schemeClr>
            </a:contourClr>
          </a:sp3d>
        </a:effectStyle>
      </a:effectStyleLst>
      <a:bgFillStyleLst>
        <a:solidFill>
          <a:schemeClr val="phClr"/>
        </a:solidFill>
        <a:gradFill rotWithShape="1">
          <a:gsLst>
            <a:gs pos="20000">
              <a:schemeClr val="phClr">
                <a:tint val="80000"/>
                <a:lumMod val="100000"/>
              </a:schemeClr>
            </a:gs>
            <a:gs pos="100000">
              <a:schemeClr val="phClr">
                <a:tint val="100000"/>
                <a:lumMod val="80000"/>
              </a:schemeClr>
            </a:gs>
          </a:gsLst>
          <a:path path="circle">
            <a:fillToRect l="50000" t="20000" r="100000" b="100000"/>
          </a:path>
        </a:gradFill>
        <a:gradFill rotWithShape="1">
          <a:gsLst>
            <a:gs pos="0">
              <a:schemeClr val="phClr">
                <a:tint val="100000"/>
                <a:lumMod val="100000"/>
              </a:schemeClr>
            </a:gs>
            <a:gs pos="100000">
              <a:schemeClr val="phClr">
                <a:shade val="100000"/>
                <a:lumMod val="60000"/>
              </a:schemeClr>
            </a:gs>
          </a:gsLst>
          <a:path path="circle">
            <a:fillToRect l="50000" t="2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adeshow">
    <a:dk1>
      <a:srgbClr val="3F3F3F"/>
    </a:dk1>
    <a:lt1>
      <a:srgbClr val="FFFFFF"/>
    </a:lt1>
    <a:dk2>
      <a:srgbClr val="7DAFC3"/>
    </a:dk2>
    <a:lt2>
      <a:srgbClr val="E5E4DF"/>
    </a:lt2>
    <a:accent1>
      <a:srgbClr val="7C959A"/>
    </a:accent1>
    <a:accent2>
      <a:srgbClr val="DB8631"/>
    </a:accent2>
    <a:accent3>
      <a:srgbClr val="E3CC5A"/>
    </a:accent3>
    <a:accent4>
      <a:srgbClr val="ACADA8"/>
    </a:accent4>
    <a:accent5>
      <a:srgbClr val="927C61"/>
    </a:accent5>
    <a:accent6>
      <a:srgbClr val="B3B435"/>
    </a:accent6>
    <a:hlink>
      <a:srgbClr val="0079A4"/>
    </a:hlink>
    <a:folHlink>
      <a:srgbClr val="595959"/>
    </a:folHlink>
  </a:clrScheme>
</a:themeOverride>
</file>

<file path=docProps/app.xml><?xml version="1.0" encoding="utf-8"?>
<Properties xmlns="http://schemas.openxmlformats.org/officeDocument/2006/extended-properties" xmlns:vt="http://schemas.openxmlformats.org/officeDocument/2006/docPropsVTypes">
  <Template/>
  <TotalTime>4385</TotalTime>
  <Words>8948</Words>
  <Application>Microsoft Office PowerPoint</Application>
  <PresentationFormat>On-screen Show (4:3)</PresentationFormat>
  <Paragraphs>1592</Paragraphs>
  <Slides>99</Slides>
  <Notes>84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99</vt:i4>
      </vt:variant>
    </vt:vector>
  </HeadingPairs>
  <TitlesOfParts>
    <vt:vector size="106" baseType="lpstr">
      <vt:lpstr>Arial</vt:lpstr>
      <vt:lpstr>Arial Black</vt:lpstr>
      <vt:lpstr>Calibri</vt:lpstr>
      <vt:lpstr>Candara</vt:lpstr>
      <vt:lpstr>Times New Roman</vt:lpstr>
      <vt:lpstr>Wingdings</vt:lpstr>
      <vt:lpstr>Tradeshow</vt:lpstr>
      <vt:lpstr>CT- Stars State Analytical Reporting System</vt:lpstr>
      <vt:lpstr>Agenda</vt:lpstr>
      <vt:lpstr>PowerPoint Presentation</vt:lpstr>
      <vt:lpstr>1. Course Introduction</vt:lpstr>
      <vt:lpstr>1. Course Introduction</vt:lpstr>
      <vt:lpstr>1. Course Introduction</vt:lpstr>
      <vt:lpstr>2. UPK/Navigate OBI- STARS</vt:lpstr>
      <vt:lpstr>2. UPK/Navigate OBI- STARS</vt:lpstr>
      <vt:lpstr>2. UPK/Navigate OBI- STARS</vt:lpstr>
      <vt:lpstr>2. UPK/Navigate OBI- STARS</vt:lpstr>
      <vt:lpstr>2. UPK/Navigate OBI- STARS</vt:lpstr>
      <vt:lpstr>2. UPK/Navigate OBI- STARS</vt:lpstr>
      <vt:lpstr>2. UPK/Navigate OBI- STARS</vt:lpstr>
      <vt:lpstr>2. UPK/Navigate OBI- STARS</vt:lpstr>
      <vt:lpstr>2. UPK/Navigate OBI- STARS</vt:lpstr>
      <vt:lpstr>BREAK</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3. Create and Save Analysis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4. Format Analysis &amp; Columns</vt:lpstr>
      <vt:lpstr>LUNCH</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5. Customize Analysis View</vt:lpstr>
      <vt:lpstr>PowerPoint Presentation</vt:lpstr>
      <vt:lpstr>PowerPoint Presentation</vt:lpstr>
      <vt:lpstr>PowerPoint Presentation</vt:lpstr>
      <vt:lpstr>7. Search, Print and Export Analysis</vt:lpstr>
      <vt:lpstr>7. Search, Print and Export Analysis</vt:lpstr>
      <vt:lpstr>7. Search, Print and Export Analysis</vt:lpstr>
      <vt:lpstr>7. Search, Print and Export Analysis</vt:lpstr>
      <vt:lpstr>7. Search, Print and Export Analysis</vt:lpstr>
      <vt:lpstr>7. Search, Print and Export Analysis</vt:lpstr>
      <vt:lpstr>7. Search, Print and Export Analysis</vt:lpstr>
      <vt:lpstr>7. Search, Print and Export Analysis</vt:lpstr>
      <vt:lpstr>7. Search, Print and Export Analysis</vt:lpstr>
      <vt:lpstr>break</vt:lpstr>
      <vt:lpstr>PowerPoint Presentation</vt:lpstr>
      <vt:lpstr>PowerPoint Presentation</vt:lpstr>
      <vt:lpstr>PowerPoint Presentation</vt:lpstr>
      <vt:lpstr>PowerPoint Presentation</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9. Build and Design a Dashboard</vt:lpstr>
      <vt:lpstr>PowerPoint Presentation</vt:lpstr>
      <vt:lpstr>PowerPoint Presentation</vt:lpstr>
    </vt:vector>
  </TitlesOfParts>
  <Company>CORECT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 Stars State Analytical Reporting Systems</dc:title>
  <dc:creator>Altarawneh, Anas</dc:creator>
  <cp:lastModifiedBy>Varma, Chaitanya</cp:lastModifiedBy>
  <cp:revision>218</cp:revision>
  <dcterms:created xsi:type="dcterms:W3CDTF">2016-04-20T16:15:22Z</dcterms:created>
  <dcterms:modified xsi:type="dcterms:W3CDTF">2017-03-23T18:52:46Z</dcterms:modified>
</cp:coreProperties>
</file>