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072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016539"/>
              </p:ext>
            </p:extLst>
          </p:nvPr>
        </p:nvGraphicFramePr>
        <p:xfrm>
          <a:off x="263070" y="1515682"/>
          <a:ext cx="6424809" cy="7561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Maintain Proposal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81927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a New Value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Add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4829175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 description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 (20 char. max).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 proposal title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 long description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Description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(254 char. max).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and select a valid value.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and select a valid value.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and select a valid value.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Type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dropdown menu.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CFDA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create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1" y="2497139"/>
            <a:ext cx="1663699" cy="16960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13"/>
          <a:stretch/>
        </p:blipFill>
        <p:spPr bwMode="auto">
          <a:xfrm>
            <a:off x="563751" y="6436071"/>
            <a:ext cx="5730497" cy="2573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584347"/>
              </p:ext>
            </p:extLst>
          </p:nvPr>
        </p:nvGraphicFramePr>
        <p:xfrm>
          <a:off x="260350" y="1030288"/>
          <a:ext cx="6427529" cy="8039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69701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lookup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CFDA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checkbox for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Maintain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0507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use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Calendar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 to select dates.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number of budget periods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Periods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Periods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By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243064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By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Time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Timezone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inform Approvers when the proposal is due. 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98784"/>
            <a:ext cx="6096000" cy="1744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5245678"/>
            <a:ext cx="5962650" cy="12789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97" y="7400261"/>
            <a:ext cx="3929005" cy="1555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00836"/>
              </p:ext>
            </p:extLst>
          </p:nvPr>
        </p:nvGraphicFramePr>
        <p:xfrm>
          <a:off x="260350" y="1030288"/>
          <a:ext cx="6427529" cy="6567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65615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Subdivision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fields default based on the PI selection. Click on the lookup icons to select a different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Subdivision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if necessary.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add additional projects, click on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additional projects.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05075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&amp; A Distribution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 defaults based on the PI selection. Click on the lookup icons to select a different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Facilities and Administration Distribution, if necessary.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multiple departments will share the F&amp;A Distribution, click on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and use the lookup icon to select another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Share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value, so that the total sum percentage for all departments is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85" y="6518908"/>
            <a:ext cx="6040315" cy="7976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06" y="2655611"/>
            <a:ext cx="5911702" cy="2302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49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10189"/>
              </p:ext>
            </p:extLst>
          </p:nvPr>
        </p:nvGraphicFramePr>
        <p:xfrm>
          <a:off x="260350" y="1030288"/>
          <a:ext cx="6427530" cy="7699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3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448549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ID (Activity)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add additional Activities, click on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and use the lookup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 The Budget Periods will populate for the remainder of the project.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&amp; A and Pricing Setup 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80699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Type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lookup to select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the Rate Type.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that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 Base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Rates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accurate.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 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46" y="2802225"/>
            <a:ext cx="5930421" cy="30036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289" y="6049926"/>
            <a:ext cx="3446792" cy="25748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5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79220"/>
              </p:ext>
            </p:extLst>
          </p:nvPr>
        </p:nvGraphicFramePr>
        <p:xfrm>
          <a:off x="260350" y="1030288"/>
          <a:ext cx="6427529" cy="7560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369616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hyperlink to add the budget for that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Period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that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4784651">
                <a:tc gridSpan="2">
                  <a:txBody>
                    <a:bodyPr/>
                    <a:lstStyle/>
                    <a:p>
                      <a:pPr marL="228600" marR="164465" indent="-228600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Item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a Budget Item. </a:t>
                      </a:r>
                    </a:p>
                    <a:p>
                      <a:pPr marL="228600" marR="164465" indent="-228600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 to enter in Details about the Budget Item or enter in a high-level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Direct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amount.</a:t>
                      </a:r>
                    </a:p>
                    <a:p>
                      <a:pPr marL="228600" marR="164465" indent="-228600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additional Budget Items for that Activity and repeat steps 37-38.</a:t>
                      </a:r>
                    </a:p>
                    <a:p>
                      <a:pPr marL="228600" marR="164465" indent="-228600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 The totals for that Budget Item will display below. </a:t>
                      </a:r>
                    </a:p>
                    <a:p>
                      <a:pPr marL="228600" marR="164465" indent="-228600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Maintain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4" y="1743731"/>
            <a:ext cx="6207466" cy="19776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85" y="5449319"/>
            <a:ext cx="6134543" cy="3045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5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40975"/>
              </p:ext>
            </p:extLst>
          </p:nvPr>
        </p:nvGraphicFramePr>
        <p:xfrm>
          <a:off x="260350" y="1030288"/>
          <a:ext cx="6427529" cy="6497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6091011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If multiple Budget IDs were created,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Budget Header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section,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View All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hyperlink to view multiple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Budget IDs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If multiple Projects were created,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Project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section,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View All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hyperlink to view multiple projects.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multiple Budget IDs, Budget Periods or Projects were created, repeat steps 36-41 as needed to continue entering a budget.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61" y="2870808"/>
            <a:ext cx="6113991" cy="4482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5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19638"/>
              </p:ext>
            </p:extLst>
          </p:nvPr>
        </p:nvGraphicFramePr>
        <p:xfrm>
          <a:off x="260350" y="1030288"/>
          <a:ext cx="6427529" cy="7124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848081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a Resource Type.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in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870251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the PI will automatically display from the Proposal 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additional Professionals. If Workflow is being used, there needs to be rows assigned for each role in the Workflow (ex. Principal Investigator, Branch/Section Chief, Fiscal Officer, etc.) 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lookup icon to select the employee.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Role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the employee’s role in the proposal.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Workflow Eligible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checkbox if the employee should be included in the Workflow.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Repeat steps 49-52 as needed for all key Professionals involved with this Grant Proposal.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4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6" y="2270481"/>
            <a:ext cx="6095201" cy="18336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0" y="6612508"/>
            <a:ext cx="6177514" cy="14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0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519288"/>
              </p:ext>
            </p:extLst>
          </p:nvPr>
        </p:nvGraphicFramePr>
        <p:xfrm>
          <a:off x="260350" y="1030288"/>
          <a:ext cx="6427529" cy="8028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61416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To enter Certifications,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Certifications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Certification Code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the Certification type.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additional information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Certification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Certified By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Expiration Dt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Number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Exemption Number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fields.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83711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To notify anyone viewing the proposal that a report is required,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a Report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dropdown menu.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in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242422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To add an attachment to the proposal,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Attachments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paperclip icon and follow the prompts to add an attachment.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Proposal: Optional Pages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95" y="2481018"/>
            <a:ext cx="5253211" cy="1473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91"/>
          <a:stretch/>
        </p:blipFill>
        <p:spPr bwMode="auto">
          <a:xfrm>
            <a:off x="843052" y="5017765"/>
            <a:ext cx="5171897" cy="15496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23" y="7229722"/>
            <a:ext cx="6011868" cy="17504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0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17648"/>
              </p:ext>
            </p:extLst>
          </p:nvPr>
        </p:nvGraphicFramePr>
        <p:xfrm>
          <a:off x="260350" y="1030288"/>
          <a:ext cx="6427529" cy="7635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4187783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To view or update the project location,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Location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lookup icon to select a different location.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040912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To add keywords to the proposal,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Keywords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Keyword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lookup icon to select a keyword.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9" y="2036118"/>
            <a:ext cx="5274522" cy="34782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07" y="6224706"/>
            <a:ext cx="5843900" cy="23139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Proposal: Optional Pages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4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1002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43</cp:revision>
  <dcterms:created xsi:type="dcterms:W3CDTF">2015-07-16T13:51:36Z</dcterms:created>
  <dcterms:modified xsi:type="dcterms:W3CDTF">2018-03-23T18:04:07Z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