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  <p:sldId id="258" r:id="rId6"/>
    <p:sldId id="259" r:id="rId7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1DAE3"/>
    <a:srgbClr val="E0E7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90" d="100"/>
          <a:sy n="90" d="100"/>
        </p:scale>
        <p:origin x="-1608" y="-72"/>
      </p:cViewPr>
      <p:guideLst>
        <p:guide orient="horz" pos="739"/>
        <p:guide pos="16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775D0-B2C8-4301-AD15-48E4189FB33B}" type="datetimeFigureOut">
              <a:rPr lang="en-US" smtClean="0"/>
              <a:t>3/23/2018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98E22-BD7B-44A7-955D-3B35ED9F0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3792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775D0-B2C8-4301-AD15-48E4189FB33B}" type="datetimeFigureOut">
              <a:rPr lang="en-US" smtClean="0"/>
              <a:t>3/23/2018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98E22-BD7B-44A7-955D-3B35ED9F0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6096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775D0-B2C8-4301-AD15-48E4189FB33B}" type="datetimeFigureOut">
              <a:rPr lang="en-US" smtClean="0"/>
              <a:t>3/23/2018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98E22-BD7B-44A7-955D-3B35ED9F0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0780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775D0-B2C8-4301-AD15-48E4189FB33B}" type="datetimeFigureOut">
              <a:rPr lang="en-US" smtClean="0"/>
              <a:t>3/23/2018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98E22-BD7B-44A7-955D-3B35ED9F0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4894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775D0-B2C8-4301-AD15-48E4189FB33B}" type="datetimeFigureOut">
              <a:rPr lang="en-US" smtClean="0"/>
              <a:t>3/23/2018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98E22-BD7B-44A7-955D-3B35ED9F0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980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775D0-B2C8-4301-AD15-48E4189FB33B}" type="datetimeFigureOut">
              <a:rPr lang="en-US" smtClean="0"/>
              <a:t>3/23/2018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98E22-BD7B-44A7-955D-3B35ED9F0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7414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775D0-B2C8-4301-AD15-48E4189FB33B}" type="datetimeFigureOut">
              <a:rPr lang="en-US" smtClean="0"/>
              <a:t>3/23/2018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98E22-BD7B-44A7-955D-3B35ED9F0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7357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775D0-B2C8-4301-AD15-48E4189FB33B}" type="datetimeFigureOut">
              <a:rPr lang="en-US" smtClean="0"/>
              <a:t>3/23/2018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98E22-BD7B-44A7-955D-3B35ED9F0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1466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775D0-B2C8-4301-AD15-48E4189FB33B}" type="datetimeFigureOut">
              <a:rPr lang="en-US" smtClean="0"/>
              <a:t>3/23/2018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98E22-BD7B-44A7-955D-3B35ED9F0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2562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775D0-B2C8-4301-AD15-48E4189FB33B}" type="datetimeFigureOut">
              <a:rPr lang="en-US" smtClean="0"/>
              <a:t>3/23/2018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98E22-BD7B-44A7-955D-3B35ED9F0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6916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775D0-B2C8-4301-AD15-48E4189FB33B}" type="datetimeFigureOut">
              <a:rPr lang="en-US" smtClean="0"/>
              <a:t>3/23/2018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98E22-BD7B-44A7-955D-3B35ED9F0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913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7775D0-B2C8-4301-AD15-48E4189FB33B}" type="datetimeFigureOut">
              <a:rPr lang="en-US" smtClean="0"/>
              <a:t>3/23/2018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F98E22-BD7B-44A7-955D-3B35ED9F0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2694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0419088"/>
              </p:ext>
            </p:extLst>
          </p:nvPr>
        </p:nvGraphicFramePr>
        <p:xfrm>
          <a:off x="263070" y="1515682"/>
          <a:ext cx="6424809" cy="718175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49337"/>
                <a:gridCol w="3575472"/>
              </a:tblGrid>
              <a:tr h="390532">
                <a:tc>
                  <a:txBody>
                    <a:bodyPr/>
                    <a:lstStyle/>
                    <a:p>
                      <a:pPr marL="0" marR="164465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tabLst>
                          <a:tab pos="114300" algn="l"/>
                          <a:tab pos="228600" algn="l"/>
                          <a:tab pos="114300" algn="l"/>
                          <a:tab pos="228600" algn="l"/>
                          <a:tab pos="914400" algn="l"/>
                        </a:tabLs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Steps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Times"/>
                        <a:cs typeface="Arial" panose="020B0604020202020204" pitchFamily="34" charset="0"/>
                      </a:endParaRPr>
                    </a:p>
                  </a:txBody>
                  <a:tcPr marL="65824" marR="65824" marT="41211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164465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tabLst>
                          <a:tab pos="114300" algn="l"/>
                          <a:tab pos="228600" algn="l"/>
                          <a:tab pos="114300" algn="l"/>
                          <a:tab pos="228600" algn="l"/>
                          <a:tab pos="914400" algn="l"/>
                        </a:tabLs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Screenshots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Times"/>
                        <a:cs typeface="Arial" panose="020B0604020202020204" pitchFamily="34" charset="0"/>
                      </a:endParaRPr>
                    </a:p>
                  </a:txBody>
                  <a:tcPr marL="65824" marR="65824" marT="41211" marB="0" anchor="ctr">
                    <a:solidFill>
                      <a:schemeClr val="tx2"/>
                    </a:solidFill>
                  </a:tcPr>
                </a:tc>
              </a:tr>
              <a:tr h="522661">
                <a:tc gridSpan="2">
                  <a:txBody>
                    <a:bodyPr/>
                    <a:lstStyle/>
                    <a:p>
                      <a:pPr marL="228600" marR="164465" lvl="0" indent="-228600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buFont typeface="+mj-lt"/>
                        <a:buAutoNum type="arabicPeriod"/>
                        <a:tabLst>
                          <a:tab pos="114300" algn="l"/>
                          <a:tab pos="228600" algn="l"/>
                          <a:tab pos="160020" algn="l"/>
                          <a:tab pos="914400" algn="l"/>
                        </a:tabLst>
                      </a:pPr>
                      <a:r>
                        <a:rPr lang="en-US" sz="1100" b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Navigate</a:t>
                      </a:r>
                      <a:r>
                        <a:rPr lang="en-US" sz="1100" b="0" baseline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the 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Submit Proposal 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page: </a:t>
                      </a:r>
                      <a:r>
                        <a:rPr lang="en-US" sz="1100" b="1" i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Main Menu &gt; Core-CT Financials &gt; Grants &gt; Proposals &gt; Submit Proposal</a:t>
                      </a:r>
                      <a:endParaRPr lang="en-US" sz="9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5824" marR="65824" marT="41211" marB="0">
                    <a:solidFill>
                      <a:srgbClr val="D1DAE3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164465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tabLst>
                          <a:tab pos="114300" algn="l"/>
                          <a:tab pos="228600" algn="l"/>
                          <a:tab pos="114300" algn="l"/>
                          <a:tab pos="228600" algn="l"/>
                          <a:tab pos="914400" algn="l"/>
                        </a:tabLst>
                      </a:pPr>
                      <a:endParaRPr lang="en-US" sz="9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5824" marR="65824" marT="41211" marB="0">
                    <a:solidFill>
                      <a:srgbClr val="D1DAE3"/>
                    </a:solidFill>
                  </a:tcPr>
                </a:tc>
              </a:tr>
              <a:tr h="3142585">
                <a:tc>
                  <a:txBody>
                    <a:bodyPr/>
                    <a:lstStyle/>
                    <a:p>
                      <a:pPr marL="228600" marR="164465" indent="-228600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buAutoNum type="arabicPeriod" startAt="2"/>
                        <a:tabLst>
                          <a:tab pos="114300" algn="l"/>
                          <a:tab pos="228600" algn="l"/>
                          <a:tab pos="160020" algn="l"/>
                          <a:tab pos="560070" algn="l"/>
                        </a:tabLst>
                      </a:pP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"/>
                          <a:cs typeface="Arial" panose="020B0604020202020204" pitchFamily="34" charset="0"/>
                        </a:rPr>
                        <a:t>Use the lookup icon to select a valid 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"/>
                          <a:cs typeface="Arial" panose="020B0604020202020204" pitchFamily="34" charset="0"/>
                        </a:rPr>
                        <a:t>Business Unit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"/>
                          <a:cs typeface="Arial" panose="020B0604020202020204" pitchFamily="34" charset="0"/>
                        </a:rPr>
                        <a:t>.</a:t>
                      </a:r>
                    </a:p>
                    <a:p>
                      <a:pPr marL="228600" marR="164465" indent="-228600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buAutoNum type="arabicPeriod" startAt="2"/>
                        <a:tabLst>
                          <a:tab pos="114300" algn="l"/>
                          <a:tab pos="228600" algn="l"/>
                          <a:tab pos="160020" algn="l"/>
                          <a:tab pos="560070" algn="l"/>
                        </a:tabLst>
                      </a:pP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"/>
                          <a:cs typeface="Arial" panose="020B0604020202020204" pitchFamily="34" charset="0"/>
                        </a:rPr>
                        <a:t>Click the 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"/>
                          <a:cs typeface="Arial" panose="020B0604020202020204" pitchFamily="34" charset="0"/>
                        </a:rPr>
                        <a:t>Proposal ID 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"/>
                          <a:cs typeface="Arial" panose="020B0604020202020204" pitchFamily="34" charset="0"/>
                        </a:rPr>
                        <a:t>lookup icon to select a valid proposal or enter any other search criteria.</a:t>
                      </a:r>
                    </a:p>
                    <a:p>
                      <a:pPr marL="228600" marR="164465" indent="-228600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buAutoNum type="arabicPeriod" startAt="2"/>
                        <a:tabLst>
                          <a:tab pos="114300" algn="l"/>
                          <a:tab pos="228600" algn="l"/>
                          <a:tab pos="160020" algn="l"/>
                          <a:tab pos="560070" algn="l"/>
                        </a:tabLst>
                      </a:pP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"/>
                          <a:cs typeface="Arial" panose="020B0604020202020204" pitchFamily="34" charset="0"/>
                        </a:rPr>
                        <a:t>Click the 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"/>
                          <a:cs typeface="Arial" panose="020B0604020202020204" pitchFamily="34" charset="0"/>
                        </a:rPr>
                        <a:t>Search 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"/>
                          <a:cs typeface="Arial" panose="020B0604020202020204" pitchFamily="34" charset="0"/>
                        </a:rPr>
                        <a:t>button.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"/>
                        <a:cs typeface="Arial" panose="020B0604020202020204" pitchFamily="34" charset="0"/>
                      </a:endParaRPr>
                    </a:p>
                  </a:txBody>
                  <a:tcPr marL="65824" marR="65824" marT="41211" marB="0">
                    <a:solidFill>
                      <a:srgbClr val="E0E7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164465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tabLst>
                          <a:tab pos="114300" algn="l"/>
                          <a:tab pos="228600" algn="l"/>
                          <a:tab pos="114300" algn="l"/>
                          <a:tab pos="228600" algn="l"/>
                          <a:tab pos="914400" algn="l"/>
                        </a:tabLst>
                      </a:pPr>
                      <a:endParaRPr lang="en-US" sz="9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"/>
                        <a:cs typeface="Arial" panose="020B0604020202020204" pitchFamily="34" charset="0"/>
                      </a:endParaRPr>
                    </a:p>
                  </a:txBody>
                  <a:tcPr marL="65824" marR="65824" marT="41211" marB="0">
                    <a:solidFill>
                      <a:srgbClr val="E0E7ED"/>
                    </a:solidFill>
                  </a:tcPr>
                </a:tc>
              </a:tr>
              <a:tr h="3125973">
                <a:tc gridSpan="2">
                  <a:txBody>
                    <a:bodyPr/>
                    <a:lstStyle/>
                    <a:p>
                      <a:pPr marL="228600" marR="164465" indent="-2286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buClrTx/>
                        <a:buSzTx/>
                        <a:buFont typeface="+mj-lt"/>
                        <a:buAutoNum type="arabicPeriod" startAt="5"/>
                        <a:tabLst>
                          <a:tab pos="114300" algn="l"/>
                          <a:tab pos="228600" algn="l"/>
                          <a:tab pos="160020" algn="l"/>
                          <a:tab pos="914400" algn="l"/>
                        </a:tabLst>
                        <a:defRPr/>
                      </a:pP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Select 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Submit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from the 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Submit Status 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dropdown menu.</a:t>
                      </a:r>
                    </a:p>
                  </a:txBody>
                  <a:tcPr marL="65824" marR="65824" marT="41211" marB="0">
                    <a:solidFill>
                      <a:srgbClr val="D1DAE3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164465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tabLst>
                          <a:tab pos="114300" algn="l"/>
                          <a:tab pos="228600" algn="l"/>
                          <a:tab pos="114300" algn="l"/>
                          <a:tab pos="228600" algn="l"/>
                          <a:tab pos="914400" algn="l"/>
                        </a:tabLst>
                      </a:pPr>
                      <a:endParaRPr lang="en-US" sz="9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"/>
                        <a:cs typeface="Arial" panose="020B0604020202020204" pitchFamily="34" charset="0"/>
                      </a:endParaRPr>
                    </a:p>
                  </a:txBody>
                  <a:tcPr marL="65824" marR="65824" marT="41211" marB="0">
                    <a:solidFill>
                      <a:srgbClr val="D1DAE3"/>
                    </a:solidFill>
                  </a:tcPr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263070" y="1001812"/>
            <a:ext cx="63318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Purpose: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This job aid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will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help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you submit a Grant Proposal in Core-CT.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650" y="62346"/>
            <a:ext cx="1752600" cy="539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8"/>
          <p:cNvSpPr/>
          <p:nvPr/>
        </p:nvSpPr>
        <p:spPr bwMode="auto">
          <a:xfrm>
            <a:off x="263069" y="644370"/>
            <a:ext cx="6414177" cy="329184"/>
          </a:xfrm>
          <a:prstGeom prst="rect">
            <a:avLst/>
          </a:prstGeom>
          <a:solidFill>
            <a:schemeClr val="tx2"/>
          </a:solidFill>
          <a:ln w="6350">
            <a:solidFill>
              <a:srgbClr val="255B89"/>
            </a:solidFill>
            <a:miter lim="800000"/>
            <a:headEnd/>
            <a:tailEnd/>
          </a:ln>
          <a:effectLst/>
        </p:spPr>
        <p:txBody>
          <a:bodyPr lIns="36000" tIns="36000" rIns="36000" bIns="36000" anchor="ctr"/>
          <a:lstStyle/>
          <a:p>
            <a:pPr algn="ctr"/>
            <a:r>
              <a:rPr lang="en-US" sz="1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Submit a Grant Proposal</a:t>
            </a:r>
            <a:endParaRPr lang="en-US" sz="1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752" y="2529403"/>
            <a:ext cx="3165006" cy="296186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053" y="6007396"/>
            <a:ext cx="6002207" cy="243351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6320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8833165"/>
              </p:ext>
            </p:extLst>
          </p:nvPr>
        </p:nvGraphicFramePr>
        <p:xfrm>
          <a:off x="260350" y="1030288"/>
          <a:ext cx="6427529" cy="800738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49337"/>
                <a:gridCol w="3578192"/>
              </a:tblGrid>
              <a:tr h="406552">
                <a:tc>
                  <a:txBody>
                    <a:bodyPr/>
                    <a:lstStyle/>
                    <a:p>
                      <a:pPr marL="0" marR="164465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tabLst>
                          <a:tab pos="114300" algn="l"/>
                          <a:tab pos="228600" algn="l"/>
                          <a:tab pos="114300" algn="l"/>
                          <a:tab pos="228600" algn="l"/>
                          <a:tab pos="914400" algn="l"/>
                        </a:tabLs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Steps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Times"/>
                        <a:cs typeface="Arial" panose="020B0604020202020204" pitchFamily="34" charset="0"/>
                      </a:endParaRPr>
                    </a:p>
                  </a:txBody>
                  <a:tcPr marL="65824" marR="65824" marT="41211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164465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tabLst>
                          <a:tab pos="114300" algn="l"/>
                          <a:tab pos="228600" algn="l"/>
                          <a:tab pos="114300" algn="l"/>
                          <a:tab pos="228600" algn="l"/>
                          <a:tab pos="914400" algn="l"/>
                        </a:tabLs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Screenshots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Times"/>
                        <a:cs typeface="Arial" panose="020B0604020202020204" pitchFamily="34" charset="0"/>
                      </a:endParaRPr>
                    </a:p>
                  </a:txBody>
                  <a:tcPr marL="65824" marR="65824" marT="41211" marB="0" anchor="ctr">
                    <a:solidFill>
                      <a:schemeClr val="tx2"/>
                    </a:solidFill>
                  </a:tcPr>
                </a:tc>
              </a:tr>
              <a:tr h="3879439">
                <a:tc gridSpan="2">
                  <a:txBody>
                    <a:bodyPr/>
                    <a:lstStyle/>
                    <a:p>
                      <a:pPr marL="228600" marR="164465" indent="-228600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buFont typeface="+mj-lt"/>
                        <a:buAutoNum type="arabicPeriod" startAt="6"/>
                        <a:tabLst>
                          <a:tab pos="114300" algn="l"/>
                          <a:tab pos="228600" algn="l"/>
                          <a:tab pos="160020" algn="l"/>
                          <a:tab pos="914400" algn="l"/>
                        </a:tabLst>
                      </a:pP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Click the 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Official 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tab.</a:t>
                      </a:r>
                    </a:p>
                    <a:p>
                      <a:pPr marL="228600" marR="164465" indent="-228600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buFont typeface="+mj-lt"/>
                        <a:buAutoNum type="arabicPeriod" startAt="6"/>
                        <a:tabLst>
                          <a:tab pos="114300" algn="l"/>
                          <a:tab pos="228600" algn="l"/>
                          <a:tab pos="160020" algn="l"/>
                          <a:tab pos="914400" algn="l"/>
                        </a:tabLst>
                      </a:pP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"/>
                          <a:cs typeface="Arial" panose="020B0604020202020204" pitchFamily="34" charset="0"/>
                        </a:rPr>
                        <a:t>Use the lookup icons to select the 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"/>
                          <a:cs typeface="Arial" panose="020B0604020202020204" pitchFamily="34" charset="0"/>
                        </a:rPr>
                        <a:t>Administrative, Financial and Signing Official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"/>
                          <a:cs typeface="Arial" panose="020B0604020202020204" pitchFamily="34" charset="0"/>
                        </a:rPr>
                        <a:t> employees for the proposal.</a:t>
                      </a:r>
                    </a:p>
                    <a:p>
                      <a:pPr marL="228600" marR="164465" indent="-228600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buFont typeface="+mj-lt"/>
                        <a:buAutoNum type="arabicPeriod" startAt="6"/>
                        <a:tabLst>
                          <a:tab pos="114300" algn="l"/>
                          <a:tab pos="228600" algn="l"/>
                          <a:tab pos="160020" algn="l"/>
                          <a:tab pos="914400" algn="l"/>
                        </a:tabLst>
                      </a:pP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"/>
                          <a:cs typeface="Arial" panose="020B0604020202020204" pitchFamily="34" charset="0"/>
                        </a:rPr>
                        <a:t>Click the 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"/>
                          <a:cs typeface="Arial" panose="020B0604020202020204" pitchFamily="34" charset="0"/>
                        </a:rPr>
                        <a:t>Save 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"/>
                          <a:cs typeface="Arial" panose="020B0604020202020204" pitchFamily="34" charset="0"/>
                        </a:rPr>
                        <a:t>button.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"/>
                        <a:cs typeface="Arial" panose="020B0604020202020204" pitchFamily="34" charset="0"/>
                      </a:endParaRPr>
                    </a:p>
                  </a:txBody>
                  <a:tcPr marL="65824" marR="65824" marT="41211" marB="0">
                    <a:solidFill>
                      <a:srgbClr val="D1DAE3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164465" algn="l" defTabSz="914400" rtl="0" eaLnBrk="1" latinLnBrk="0" hangingPunct="1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tabLst>
                          <a:tab pos="114300" algn="l"/>
                          <a:tab pos="228600" algn="l"/>
                          <a:tab pos="114300" algn="l"/>
                          <a:tab pos="228600" algn="l"/>
                          <a:tab pos="914400" algn="l"/>
                        </a:tabLst>
                      </a:pPr>
                      <a:endParaRPr lang="en-US" sz="9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5824" marR="65824" marT="41211" marB="0">
                    <a:solidFill>
                      <a:srgbClr val="D1DAE3"/>
                    </a:solidFill>
                  </a:tcPr>
                </a:tc>
              </a:tr>
              <a:tr h="3721395">
                <a:tc gridSpan="2">
                  <a:txBody>
                    <a:bodyPr/>
                    <a:lstStyle/>
                    <a:p>
                      <a:pPr marL="228600" marR="164465" indent="-228600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buFont typeface="+mj-lt"/>
                        <a:buAutoNum type="arabicPeriod" startAt="9"/>
                        <a:tabLst>
                          <a:tab pos="114300" algn="l"/>
                          <a:tab pos="228600" algn="l"/>
                          <a:tab pos="160020" algn="l"/>
                          <a:tab pos="914400" algn="l"/>
                        </a:tabLst>
                      </a:pP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Click the 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Submission 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tab.</a:t>
                      </a:r>
                    </a:p>
                    <a:p>
                      <a:pPr marL="228600" marR="164465" indent="-228600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buFont typeface="+mj-lt"/>
                        <a:buAutoNum type="arabicPeriod" startAt="9"/>
                        <a:tabLst>
                          <a:tab pos="114300" algn="l"/>
                          <a:tab pos="228600" algn="l"/>
                          <a:tab pos="160020" algn="l"/>
                          <a:tab pos="914400" algn="l"/>
                        </a:tabLst>
                      </a:pP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 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Proposal Status 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displays 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Submitted 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and the 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Submitted On 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date and timestamp have updated.</a:t>
                      </a:r>
                    </a:p>
                    <a:p>
                      <a:pPr marL="228600" marR="164465" indent="-228600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buFont typeface="+mj-lt"/>
                        <a:buAutoNum type="arabicPeriod" startAt="9"/>
                        <a:tabLst>
                          <a:tab pos="114300" algn="l"/>
                          <a:tab pos="228600" algn="l"/>
                          <a:tab pos="160020" algn="l"/>
                          <a:tab pos="914400" algn="l"/>
                        </a:tabLst>
                      </a:pP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Click on the 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Version ID 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hyperlink to navigate to the proposal.</a:t>
                      </a:r>
                      <a:endParaRPr lang="en-US" sz="1100" b="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5824" marR="65824" marT="41211" marB="0">
                    <a:solidFill>
                      <a:srgbClr val="E0E7E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164465" algn="l" defTabSz="914400" rtl="0" eaLnBrk="1" latinLnBrk="0" hangingPunct="1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tabLst>
                          <a:tab pos="114300" algn="l"/>
                          <a:tab pos="228600" algn="l"/>
                          <a:tab pos="114300" algn="l"/>
                          <a:tab pos="228600" algn="l"/>
                          <a:tab pos="914400" algn="l"/>
                        </a:tabLst>
                      </a:pPr>
                      <a:endParaRPr lang="en-US" sz="9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5824" marR="65824" marT="41211" marB="0">
                    <a:solidFill>
                      <a:srgbClr val="E0E7ED"/>
                    </a:solidFill>
                  </a:tcPr>
                </a:tc>
              </a:tr>
            </a:tbl>
          </a:graphicData>
        </a:graphic>
      </p:graphicFrame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650" y="62346"/>
            <a:ext cx="1752600" cy="539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260" y="2466754"/>
            <a:ext cx="5955794" cy="275150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8" name="Rectangle 7"/>
          <p:cNvSpPr/>
          <p:nvPr/>
        </p:nvSpPr>
        <p:spPr bwMode="auto">
          <a:xfrm>
            <a:off x="263069" y="644370"/>
            <a:ext cx="6414177" cy="329184"/>
          </a:xfrm>
          <a:prstGeom prst="rect">
            <a:avLst/>
          </a:prstGeom>
          <a:solidFill>
            <a:schemeClr val="tx2"/>
          </a:solidFill>
          <a:ln w="6350">
            <a:solidFill>
              <a:srgbClr val="255B89"/>
            </a:solidFill>
            <a:miter lim="800000"/>
            <a:headEnd/>
            <a:tailEnd/>
          </a:ln>
          <a:effectLst/>
        </p:spPr>
        <p:txBody>
          <a:bodyPr lIns="36000" tIns="36000" rIns="36000" bIns="36000" anchor="ctr"/>
          <a:lstStyle/>
          <a:p>
            <a:pPr algn="ctr"/>
            <a:r>
              <a:rPr lang="en-US" sz="1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Submit a Grant Proposal</a:t>
            </a:r>
            <a:endParaRPr lang="en-US" sz="1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444" y="6481927"/>
            <a:ext cx="6005426" cy="238955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990186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0321534"/>
              </p:ext>
            </p:extLst>
          </p:nvPr>
        </p:nvGraphicFramePr>
        <p:xfrm>
          <a:off x="260350" y="1030288"/>
          <a:ext cx="6427529" cy="358424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49337"/>
                <a:gridCol w="3578192"/>
              </a:tblGrid>
              <a:tr h="406552">
                <a:tc>
                  <a:txBody>
                    <a:bodyPr/>
                    <a:lstStyle/>
                    <a:p>
                      <a:pPr marL="0" marR="164465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tabLst>
                          <a:tab pos="114300" algn="l"/>
                          <a:tab pos="228600" algn="l"/>
                          <a:tab pos="114300" algn="l"/>
                          <a:tab pos="228600" algn="l"/>
                          <a:tab pos="914400" algn="l"/>
                        </a:tabLs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Steps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Times"/>
                        <a:cs typeface="Arial" panose="020B0604020202020204" pitchFamily="34" charset="0"/>
                      </a:endParaRPr>
                    </a:p>
                  </a:txBody>
                  <a:tcPr marL="65824" marR="65824" marT="41211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164465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tabLst>
                          <a:tab pos="114300" algn="l"/>
                          <a:tab pos="228600" algn="l"/>
                          <a:tab pos="114300" algn="l"/>
                          <a:tab pos="228600" algn="l"/>
                          <a:tab pos="914400" algn="l"/>
                        </a:tabLs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Screenshots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Times"/>
                        <a:cs typeface="Arial" panose="020B0604020202020204" pitchFamily="34" charset="0"/>
                      </a:endParaRPr>
                    </a:p>
                  </a:txBody>
                  <a:tcPr marL="65824" marR="65824" marT="41211" marB="0" anchor="ctr">
                    <a:solidFill>
                      <a:schemeClr val="tx2"/>
                    </a:solidFill>
                  </a:tcPr>
                </a:tc>
              </a:tr>
              <a:tr h="3177690">
                <a:tc gridSpan="2">
                  <a:txBody>
                    <a:bodyPr/>
                    <a:lstStyle/>
                    <a:p>
                      <a:pPr marL="228600" marR="164465" indent="-228600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buFont typeface="+mj-lt"/>
                        <a:buAutoNum type="arabicPeriod" startAt="12"/>
                        <a:tabLst>
                          <a:tab pos="114300" algn="l"/>
                          <a:tab pos="228600" algn="l"/>
                          <a:tab pos="160020" algn="l"/>
                          <a:tab pos="914400" algn="l"/>
                        </a:tabLst>
                      </a:pP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 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Proposal Status 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and the 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Submit Status 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have updated to display 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Submitted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"/>
                        <a:cs typeface="Arial" panose="020B0604020202020204" pitchFamily="34" charset="0"/>
                      </a:endParaRPr>
                    </a:p>
                  </a:txBody>
                  <a:tcPr marL="65824" marR="65824" marT="41211" marB="0">
                    <a:solidFill>
                      <a:srgbClr val="D1DAE3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164465" algn="l" defTabSz="914400" rtl="0" eaLnBrk="1" latinLnBrk="0" hangingPunct="1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tabLst>
                          <a:tab pos="114300" algn="l"/>
                          <a:tab pos="228600" algn="l"/>
                          <a:tab pos="114300" algn="l"/>
                          <a:tab pos="228600" algn="l"/>
                          <a:tab pos="914400" algn="l"/>
                        </a:tabLst>
                      </a:pPr>
                      <a:endParaRPr lang="en-US" sz="9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5824" marR="65824" marT="41211" marB="0">
                    <a:solidFill>
                      <a:srgbClr val="D1DAE3"/>
                    </a:solidFill>
                  </a:tcPr>
                </a:tc>
              </a:tr>
            </a:tbl>
          </a:graphicData>
        </a:graphic>
      </p:graphicFrame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650" y="62346"/>
            <a:ext cx="1752600" cy="539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/>
          <p:nvPr/>
        </p:nvSpPr>
        <p:spPr bwMode="auto">
          <a:xfrm>
            <a:off x="263069" y="644370"/>
            <a:ext cx="6414177" cy="329184"/>
          </a:xfrm>
          <a:prstGeom prst="rect">
            <a:avLst/>
          </a:prstGeom>
          <a:solidFill>
            <a:schemeClr val="tx2"/>
          </a:solidFill>
          <a:ln w="6350">
            <a:solidFill>
              <a:srgbClr val="255B89"/>
            </a:solidFill>
            <a:miter lim="800000"/>
            <a:headEnd/>
            <a:tailEnd/>
          </a:ln>
          <a:effectLst/>
        </p:spPr>
        <p:txBody>
          <a:bodyPr lIns="36000" tIns="36000" rIns="36000" bIns="36000" anchor="ctr"/>
          <a:lstStyle/>
          <a:p>
            <a:pPr algn="ctr"/>
            <a:r>
              <a:rPr lang="en-US" sz="1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Submit a Grant Proposal</a:t>
            </a:r>
            <a:endParaRPr lang="en-US" sz="1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61" y="1785287"/>
            <a:ext cx="6005192" cy="261779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516313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594B28C4A326C48BFB4D5ED70E0F8EE" ma:contentTypeVersion="0" ma:contentTypeDescription="Create a new document." ma:contentTypeScope="" ma:versionID="a97a4d1378f5c10fd6b032a335002bd7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CE2CDB4-A06B-4D51-91C5-48CB9F2180D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D5A1362B-3852-4A2E-87A9-E4657A489F55}">
  <ds:schemaRefs>
    <ds:schemaRef ds:uri="http://purl.org/dc/elements/1.1/"/>
    <ds:schemaRef ds:uri="http://schemas.microsoft.com/office/2006/documentManagement/types"/>
    <ds:schemaRef ds:uri="http://schemas.microsoft.com/office/2006/metadata/properties"/>
    <ds:schemaRef ds:uri="http://schemas.openxmlformats.org/package/2006/metadata/core-properties"/>
    <ds:schemaRef ds:uri="http://www.w3.org/XML/1998/namespace"/>
    <ds:schemaRef ds:uri="http://purl.org/dc/terms/"/>
    <ds:schemaRef ds:uri="http://schemas.microsoft.com/office/infopath/2007/PartnerControl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77BC1D35-3848-4D65-AD07-973C7EBC941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234</TotalTime>
  <Words>168</Words>
  <Application>Microsoft Office PowerPoint</Application>
  <PresentationFormat>On-screen Show (4:3)</PresentationFormat>
  <Paragraphs>23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Company>CORECT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Zucker, Laura</dc:creator>
  <cp:lastModifiedBy>Hoang, Vanessa</cp:lastModifiedBy>
  <cp:revision>45</cp:revision>
  <dcterms:created xsi:type="dcterms:W3CDTF">2015-07-16T13:51:36Z</dcterms:created>
  <dcterms:modified xsi:type="dcterms:W3CDTF">2018-03-23T18:21:36Z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0x010100D594B28C4A326C48BFB4D5ED70E0F8EE</vt:lpwstr>
  </property>
</Properties>
</file>